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6"/>
  </p:notesMasterIdLst>
  <p:sldIdLst>
    <p:sldId id="257" r:id="rId2"/>
    <p:sldId id="260" r:id="rId3"/>
    <p:sldId id="336" r:id="rId4"/>
    <p:sldId id="371" r:id="rId5"/>
    <p:sldId id="340" r:id="rId6"/>
    <p:sldId id="341" r:id="rId7"/>
    <p:sldId id="335" r:id="rId8"/>
    <p:sldId id="307" r:id="rId9"/>
    <p:sldId id="331" r:id="rId10"/>
    <p:sldId id="304" r:id="rId11"/>
    <p:sldId id="317" r:id="rId12"/>
    <p:sldId id="289" r:id="rId13"/>
    <p:sldId id="372" r:id="rId14"/>
    <p:sldId id="333" r:id="rId15"/>
    <p:sldId id="344" r:id="rId16"/>
    <p:sldId id="342" r:id="rId17"/>
    <p:sldId id="373" r:id="rId18"/>
    <p:sldId id="374" r:id="rId19"/>
    <p:sldId id="338" r:id="rId20"/>
    <p:sldId id="349" r:id="rId21"/>
    <p:sldId id="351" r:id="rId22"/>
    <p:sldId id="327" r:id="rId23"/>
    <p:sldId id="367" r:id="rId24"/>
    <p:sldId id="370" r:id="rId25"/>
  </p:sldIdLst>
  <p:sldSz cx="13439775" cy="755967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81" userDrawn="1">
          <p15:clr>
            <a:srgbClr val="A4A3A4"/>
          </p15:clr>
        </p15:guide>
        <p15:guide id="2" pos="4232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aul-Adrien ALVES" initials="PAA" lastIdx="1" clrIdx="0">
    <p:extLst>
      <p:ext uri="{19B8F6BF-5375-455C-9EA6-DF929625EA0E}">
        <p15:presenceInfo xmlns:p15="http://schemas.microsoft.com/office/powerpoint/2012/main" userId="S-1-5-21-500109986-1412980772-1848903544-323268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B5E49B7-2E81-4D88-A733-737F52C619CB}" v="25" dt="2023-12-06T06:58:38.67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E3FDE45-AF77-4B5C-9715-49D594BDF05E}" styleName="Style léger 1 - Accentuation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21E4AEA4-8DFA-4A89-87EB-49C32662AFE0}" styleName="Style moyen 2 - Accentuatio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99" autoAdjust="0"/>
    <p:restoredTop sz="95038" autoAdjust="0"/>
  </p:normalViewPr>
  <p:slideViewPr>
    <p:cSldViewPr snapToGrid="0">
      <p:cViewPr varScale="1">
        <p:scale>
          <a:sx n="84" d="100"/>
          <a:sy n="84" d="100"/>
        </p:scale>
        <p:origin x="322" y="77"/>
      </p:cViewPr>
      <p:guideLst>
        <p:guide orient="horz" pos="2381"/>
        <p:guide pos="423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A5C405-5BA5-4329-967C-8484F3661CCB}" type="datetimeFigureOut">
              <a:rPr lang="fr-FR" smtClean="0"/>
              <a:t>12/03/2025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1A7D13-1D15-48D6-B7B7-580B60903EB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616873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1A7D13-1D15-48D6-B7B7-580B60903EB4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667003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1A7D13-1D15-48D6-B7B7-580B60903EB4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089436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1A7D13-1D15-48D6-B7B7-580B60903EB4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815075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1A7D13-1D15-48D6-B7B7-580B60903EB4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13775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uverture sans partenai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Une image contenant texte, Police, Graphique, logo&#10;&#10;Description générée automatiquement">
            <a:extLst>
              <a:ext uri="{FF2B5EF4-FFF2-40B4-BE49-F238E27FC236}">
                <a16:creationId xmlns:a16="http://schemas.microsoft.com/office/drawing/2014/main" id="{1C27D597-0462-3501-7E5D-D9D2C9C132B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387" y="367649"/>
            <a:ext cx="889671" cy="780539"/>
          </a:xfrm>
          <a:prstGeom prst="rect">
            <a:avLst/>
          </a:prstGeom>
        </p:spPr>
      </p:pic>
      <p:pic>
        <p:nvPicPr>
          <p:cNvPr id="8" name="Image 7" descr="Une image contenant Graphique, Bleu électrique, logo&#10;&#10;Description générée automatiquement">
            <a:extLst>
              <a:ext uri="{FF2B5EF4-FFF2-40B4-BE49-F238E27FC236}">
                <a16:creationId xmlns:a16="http://schemas.microsoft.com/office/drawing/2014/main" id="{8C7CFAB8-CA48-0F6B-42F7-E4D71808A6D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0208" y="324469"/>
            <a:ext cx="1930549" cy="681371"/>
          </a:xfrm>
          <a:prstGeom prst="rect">
            <a:avLst/>
          </a:prstGeom>
        </p:spPr>
      </p:pic>
      <p:sp>
        <p:nvSpPr>
          <p:cNvPr id="12" name="Espace réservé pour une image  11">
            <a:extLst>
              <a:ext uri="{FF2B5EF4-FFF2-40B4-BE49-F238E27FC236}">
                <a16:creationId xmlns:a16="http://schemas.microsoft.com/office/drawing/2014/main" id="{CEA0C62F-281B-1211-066C-495D9D1D8E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64" y="1463359"/>
            <a:ext cx="13439775" cy="6096316"/>
          </a:xfrm>
          <a:prstGeom prst="rect">
            <a:avLst/>
          </a:prstGeom>
        </p:spPr>
        <p:txBody>
          <a:bodyPr/>
          <a:lstStyle/>
          <a:p>
            <a:endParaRPr lang="fr-FR" dirty="0"/>
          </a:p>
        </p:txBody>
      </p:sp>
      <p:sp>
        <p:nvSpPr>
          <p:cNvPr id="14" name="Espace réservé du texte 13">
            <a:extLst>
              <a:ext uri="{FF2B5EF4-FFF2-40B4-BE49-F238E27FC236}">
                <a16:creationId xmlns:a16="http://schemas.microsoft.com/office/drawing/2014/main" id="{92F876BB-55E7-81A2-DED6-561C788C993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0387" y="2487458"/>
            <a:ext cx="10311785" cy="90598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400">
                <a:solidFill>
                  <a:schemeClr val="bg1"/>
                </a:solidFill>
                <a:latin typeface="+mj-lt"/>
              </a:defRPr>
            </a:lvl1pPr>
            <a:lvl2pPr marL="503971" indent="0">
              <a:buNone/>
              <a:defRPr/>
            </a:lvl2pPr>
            <a:lvl3pPr marL="1007943" indent="0">
              <a:buNone/>
              <a:defRPr/>
            </a:lvl3pPr>
            <a:lvl4pPr marL="1511914" indent="0">
              <a:buNone/>
              <a:defRPr/>
            </a:lvl4pPr>
            <a:lvl5pPr marL="2015886" indent="0">
              <a:buNone/>
              <a:defRPr/>
            </a:lvl5pPr>
          </a:lstStyle>
          <a:p>
            <a:pPr lvl="0"/>
            <a:r>
              <a:rPr lang="fr-FR" dirty="0"/>
              <a:t>Titre diaporama</a:t>
            </a:r>
          </a:p>
        </p:txBody>
      </p:sp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C2261854-B167-B250-A47D-349C13BE411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0387" y="6096316"/>
            <a:ext cx="5301133" cy="90598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800">
                <a:solidFill>
                  <a:schemeClr val="bg1"/>
                </a:solidFill>
              </a:defRPr>
            </a:lvl1pPr>
            <a:lvl2pPr marL="503971" indent="0">
              <a:buNone/>
              <a:defRPr/>
            </a:lvl2pPr>
            <a:lvl3pPr marL="1007943" indent="0">
              <a:buNone/>
              <a:defRPr/>
            </a:lvl3pPr>
            <a:lvl4pPr marL="1511914" indent="0">
              <a:buNone/>
              <a:defRPr/>
            </a:lvl4pPr>
            <a:lvl5pPr marL="2015886" indent="0">
              <a:buNone/>
              <a:defRPr/>
            </a:lvl5pPr>
          </a:lstStyle>
          <a:p>
            <a:pPr lvl="0"/>
            <a:r>
              <a:rPr lang="fr-FR" dirty="0"/>
              <a:t>Sous-titre</a:t>
            </a:r>
            <a:br>
              <a:rPr lang="fr-FR" dirty="0"/>
            </a:br>
            <a:r>
              <a:rPr lang="fr-FR" dirty="0" err="1"/>
              <a:t>sous-titre</a:t>
            </a:r>
            <a:endParaRPr lang="fr-FR" dirty="0"/>
          </a:p>
        </p:txBody>
      </p:sp>
      <p:sp>
        <p:nvSpPr>
          <p:cNvPr id="18" name="Espace réservé du texte 17">
            <a:extLst>
              <a:ext uri="{FF2B5EF4-FFF2-40B4-BE49-F238E27FC236}">
                <a16:creationId xmlns:a16="http://schemas.microsoft.com/office/drawing/2014/main" id="{8E9C4B17-3C0A-0AA9-A29A-CCA8FB2C921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491841" y="6731438"/>
            <a:ext cx="3532961" cy="47004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>
                <a:solidFill>
                  <a:schemeClr val="bg1"/>
                </a:solidFill>
              </a:defRPr>
            </a:lvl1pPr>
            <a:lvl2pPr marL="503971" indent="0">
              <a:buNone/>
              <a:defRPr/>
            </a:lvl2pPr>
            <a:lvl3pPr marL="1007943" indent="0">
              <a:buNone/>
              <a:defRPr/>
            </a:lvl3pPr>
            <a:lvl4pPr marL="1511914" indent="0">
              <a:buNone/>
              <a:defRPr/>
            </a:lvl4pPr>
            <a:lvl5pPr marL="2015886" indent="0">
              <a:buNone/>
              <a:defRPr/>
            </a:lvl5pPr>
          </a:lstStyle>
          <a:p>
            <a:pPr lvl="0"/>
            <a:r>
              <a:rPr lang="fr-FR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6650685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e avec graphique sans partenair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3986079-7E97-BD4D-71DA-F1E3812C82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603" y="641424"/>
            <a:ext cx="12071965" cy="646331"/>
          </a:xfrm>
          <a:prstGeom prst="rect">
            <a:avLst/>
          </a:prstGeom>
        </p:spPr>
        <p:txBody>
          <a:bodyPr wrap="square" lIns="0" rIns="0">
            <a:spAutoFit/>
          </a:bodyPr>
          <a:lstStyle>
            <a:lvl1pPr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3679BC8C-45DE-AA38-D9F9-BE9453D72891}"/>
              </a:ext>
            </a:extLst>
          </p:cNvPr>
          <p:cNvSpPr txBox="1"/>
          <p:nvPr userDrawn="1"/>
        </p:nvSpPr>
        <p:spPr>
          <a:xfrm>
            <a:off x="11887201" y="7006701"/>
            <a:ext cx="10219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824BBBC7-3AB1-4DAB-804A-1727E1B0357C}" type="slidenum">
              <a:rPr lang="fr-FR" sz="1200" smtClean="0">
                <a:solidFill>
                  <a:schemeClr val="accent1"/>
                </a:solidFill>
              </a:rPr>
              <a:pPr algn="r"/>
              <a:t>‹N°›</a:t>
            </a:fld>
            <a:endParaRPr lang="fr-FR" sz="1600" dirty="0">
              <a:solidFill>
                <a:schemeClr val="accent1"/>
              </a:solidFill>
            </a:endParaRPr>
          </a:p>
        </p:txBody>
      </p:sp>
      <p:pic>
        <p:nvPicPr>
          <p:cNvPr id="10" name="Image 9" descr="Une image contenant Graphique, Bleu électrique, logo&#10;&#10;Description générée automatiquement">
            <a:extLst>
              <a:ext uri="{FF2B5EF4-FFF2-40B4-BE49-F238E27FC236}">
                <a16:creationId xmlns:a16="http://schemas.microsoft.com/office/drawing/2014/main" id="{1C132213-76AB-1920-FC0F-392322893B0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675" y="6784775"/>
            <a:ext cx="1236480" cy="436405"/>
          </a:xfrm>
          <a:prstGeom prst="rect">
            <a:avLst/>
          </a:prstGeom>
        </p:spPr>
      </p:pic>
      <p:sp>
        <p:nvSpPr>
          <p:cNvPr id="15" name="Espace réservé du texte 14">
            <a:extLst>
              <a:ext uri="{FF2B5EF4-FFF2-40B4-BE49-F238E27FC236}">
                <a16:creationId xmlns:a16="http://schemas.microsoft.com/office/drawing/2014/main" id="{91EE378F-8BF8-3CC7-3557-AC00AB3CC9D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6603" y="1632646"/>
            <a:ext cx="4296213" cy="1812804"/>
          </a:xfrm>
          <a:prstGeom prst="rect">
            <a:avLst/>
          </a:prstGeom>
        </p:spPr>
        <p:txBody>
          <a:bodyPr wrap="square" lIns="0" rIns="0">
            <a:spAutoFit/>
          </a:bodyPr>
          <a:lstStyle>
            <a:lvl1pPr marL="0" indent="0">
              <a:buFontTx/>
              <a:buNone/>
              <a:defRPr sz="2800" b="1">
                <a:solidFill>
                  <a:schemeClr val="accent1"/>
                </a:solidFill>
              </a:defRPr>
            </a:lvl1pPr>
            <a:lvl2pPr marL="0" indent="0">
              <a:buFontTx/>
              <a:buNone/>
              <a:defRPr sz="2000">
                <a:solidFill>
                  <a:schemeClr val="accent1"/>
                </a:solidFill>
              </a:defRPr>
            </a:lvl2pPr>
            <a:lvl3pPr marL="342900" indent="-342900">
              <a:buFont typeface="Arial" panose="020B0604020202020204" pitchFamily="34" charset="0"/>
              <a:buChar char="•"/>
              <a:defRPr sz="2000">
                <a:solidFill>
                  <a:schemeClr val="accent1"/>
                </a:solidFill>
              </a:defRPr>
            </a:lvl3pPr>
            <a:lvl4pPr marL="0" indent="0">
              <a:buFontTx/>
              <a:buNone/>
              <a:defRPr sz="1800">
                <a:solidFill>
                  <a:schemeClr val="accent1"/>
                </a:solidFill>
              </a:defRPr>
            </a:lvl4pPr>
            <a:lvl5pPr marL="0" indent="0">
              <a:buFontTx/>
              <a:buNone/>
              <a:defRPr sz="1600" baseline="0">
                <a:solidFill>
                  <a:schemeClr val="accent1"/>
                </a:solidFill>
              </a:defRPr>
            </a:lvl5pPr>
          </a:lstStyle>
          <a:p>
            <a:pPr lvl="0"/>
            <a:r>
              <a:rPr lang="fr-FR" dirty="0"/>
              <a:t>Texte courant niveau 1</a:t>
            </a:r>
          </a:p>
          <a:p>
            <a:pPr lvl="1"/>
            <a:r>
              <a:rPr lang="fr-FR" dirty="0"/>
              <a:t>Texte courant niveau 2</a:t>
            </a:r>
          </a:p>
          <a:p>
            <a:pPr lvl="2"/>
            <a:r>
              <a:rPr lang="fr-FR" dirty="0"/>
              <a:t>Texte courant puce</a:t>
            </a:r>
          </a:p>
          <a:p>
            <a:pPr lvl="3"/>
            <a:r>
              <a:rPr lang="fr-FR" dirty="0"/>
              <a:t>Texte courant niveau 3</a:t>
            </a:r>
          </a:p>
          <a:p>
            <a:pPr lvl="4"/>
            <a:r>
              <a:rPr lang="fr-FR" dirty="0"/>
              <a:t>Texte courant niveau 4</a:t>
            </a:r>
          </a:p>
        </p:txBody>
      </p:sp>
      <p:sp>
        <p:nvSpPr>
          <p:cNvPr id="17" name="Espace réservé du texte 7">
            <a:extLst>
              <a:ext uri="{FF2B5EF4-FFF2-40B4-BE49-F238E27FC236}">
                <a16:creationId xmlns:a16="http://schemas.microsoft.com/office/drawing/2014/main" id="{B863719A-E2AB-682B-F172-C98769C1FFC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517096" y="7023845"/>
            <a:ext cx="3262528" cy="2598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200" b="1">
                <a:solidFill>
                  <a:schemeClr val="accent1"/>
                </a:solidFill>
              </a:defRPr>
            </a:lvl1pPr>
            <a:lvl2pPr marL="503971" indent="0">
              <a:buNone/>
              <a:defRPr/>
            </a:lvl2pPr>
            <a:lvl3pPr marL="1007943" indent="0">
              <a:buNone/>
              <a:defRPr/>
            </a:lvl3pPr>
            <a:lvl4pPr marL="1511914" indent="0">
              <a:buNone/>
              <a:defRPr/>
            </a:lvl4pPr>
            <a:lvl5pPr marL="2015886" indent="0">
              <a:buNone/>
              <a:defRPr/>
            </a:lvl5pPr>
          </a:lstStyle>
          <a:p>
            <a:pPr lvl="0"/>
            <a:r>
              <a:rPr lang="fr-FR" dirty="0"/>
              <a:t>Titre présentation</a:t>
            </a:r>
          </a:p>
        </p:txBody>
      </p:sp>
      <p:sp>
        <p:nvSpPr>
          <p:cNvPr id="4" name="Espace réservé du graphique 3">
            <a:extLst>
              <a:ext uri="{FF2B5EF4-FFF2-40B4-BE49-F238E27FC236}">
                <a16:creationId xmlns:a16="http://schemas.microsoft.com/office/drawing/2014/main" id="{50A837AF-283B-F28A-536A-4F64403CED76}"/>
              </a:ext>
            </a:extLst>
          </p:cNvPr>
          <p:cNvSpPr>
            <a:spLocks noGrp="1"/>
          </p:cNvSpPr>
          <p:nvPr>
            <p:ph type="chart" sz="quarter" idx="17"/>
          </p:nvPr>
        </p:nvSpPr>
        <p:spPr>
          <a:xfrm>
            <a:off x="5799138" y="1700213"/>
            <a:ext cx="6959600" cy="4506949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3" name="Espace réservé du contenu 3">
            <a:extLst>
              <a:ext uri="{FF2B5EF4-FFF2-40B4-BE49-F238E27FC236}">
                <a16:creationId xmlns:a16="http://schemas.microsoft.com/office/drawing/2014/main" id="{36869470-B611-748A-F8B8-D2A6BAB984F3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5637529" y="7002977"/>
            <a:ext cx="2164715" cy="244415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000">
                <a:solidFill>
                  <a:schemeClr val="accent1"/>
                </a:solidFill>
              </a:defRPr>
            </a:lvl1pPr>
            <a:lvl2pPr marL="503971" indent="0">
              <a:buFontTx/>
              <a:buNone/>
              <a:defRPr sz="1000">
                <a:solidFill>
                  <a:schemeClr val="accent1"/>
                </a:solidFill>
              </a:defRPr>
            </a:lvl2pPr>
            <a:lvl3pPr marL="1007943" indent="0">
              <a:buFontTx/>
              <a:buNone/>
              <a:defRPr sz="1000">
                <a:solidFill>
                  <a:schemeClr val="accent1"/>
                </a:solidFill>
              </a:defRPr>
            </a:lvl3pPr>
            <a:lvl4pPr marL="1511914" indent="0">
              <a:buFontTx/>
              <a:buNone/>
              <a:defRPr sz="1000">
                <a:solidFill>
                  <a:schemeClr val="accent1"/>
                </a:solidFill>
              </a:defRPr>
            </a:lvl4pPr>
            <a:lvl5pPr marL="2015886" indent="0">
              <a:buFontTx/>
              <a:buNone/>
              <a:defRPr sz="1000">
                <a:solidFill>
                  <a:schemeClr val="accent1"/>
                </a:solidFill>
              </a:defRPr>
            </a:lvl5pPr>
          </a:lstStyle>
          <a:p>
            <a:pPr lvl="0"/>
            <a:r>
              <a:rPr lang="fr-FR" dirty="0"/>
              <a:t>Date</a:t>
            </a:r>
          </a:p>
        </p:txBody>
      </p:sp>
      <p:pic>
        <p:nvPicPr>
          <p:cNvPr id="5" name="Image 4" descr="Une image contenant Graphique&#10;&#10;Description générée automatiquement">
            <a:extLst>
              <a:ext uri="{FF2B5EF4-FFF2-40B4-BE49-F238E27FC236}">
                <a16:creationId xmlns:a16="http://schemas.microsoft.com/office/drawing/2014/main" id="{6825559F-0B08-1E53-E086-7520F505247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604" y="6891791"/>
            <a:ext cx="895365" cy="352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760981"/>
      </p:ext>
    </p:extLst>
  </p:cSld>
  <p:clrMapOvr>
    <a:masterClrMapping/>
  </p:clrMapOvr>
  <p:hf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e avec graphique avec logo partenair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3986079-7E97-BD4D-71DA-F1E3812C82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603" y="641424"/>
            <a:ext cx="12071965" cy="646331"/>
          </a:xfrm>
          <a:prstGeom prst="rect">
            <a:avLst/>
          </a:prstGeom>
        </p:spPr>
        <p:txBody>
          <a:bodyPr wrap="square" lIns="0" rIns="0">
            <a:spAutoFit/>
          </a:bodyPr>
          <a:lstStyle>
            <a:lvl1pPr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3679BC8C-45DE-AA38-D9F9-BE9453D72891}"/>
              </a:ext>
            </a:extLst>
          </p:cNvPr>
          <p:cNvSpPr txBox="1"/>
          <p:nvPr userDrawn="1"/>
        </p:nvSpPr>
        <p:spPr>
          <a:xfrm>
            <a:off x="11887201" y="7006701"/>
            <a:ext cx="10219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824BBBC7-3AB1-4DAB-804A-1727E1B0357C}" type="slidenum">
              <a:rPr lang="fr-FR" sz="1200" smtClean="0">
                <a:solidFill>
                  <a:schemeClr val="accent1"/>
                </a:solidFill>
              </a:rPr>
              <a:pPr algn="r"/>
              <a:t>‹N°›</a:t>
            </a:fld>
            <a:endParaRPr lang="fr-FR" sz="1600" dirty="0">
              <a:solidFill>
                <a:schemeClr val="accent1"/>
              </a:solidFill>
            </a:endParaRPr>
          </a:p>
        </p:txBody>
      </p:sp>
      <p:pic>
        <p:nvPicPr>
          <p:cNvPr id="10" name="Image 9" descr="Une image contenant Graphique, Bleu électrique, logo&#10;&#10;Description générée automatiquement">
            <a:extLst>
              <a:ext uri="{FF2B5EF4-FFF2-40B4-BE49-F238E27FC236}">
                <a16:creationId xmlns:a16="http://schemas.microsoft.com/office/drawing/2014/main" id="{1C132213-76AB-1920-FC0F-392322893B0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675" y="6784775"/>
            <a:ext cx="1236480" cy="436405"/>
          </a:xfrm>
          <a:prstGeom prst="rect">
            <a:avLst/>
          </a:prstGeom>
        </p:spPr>
      </p:pic>
      <p:sp>
        <p:nvSpPr>
          <p:cNvPr id="15" name="Espace réservé du texte 14">
            <a:extLst>
              <a:ext uri="{FF2B5EF4-FFF2-40B4-BE49-F238E27FC236}">
                <a16:creationId xmlns:a16="http://schemas.microsoft.com/office/drawing/2014/main" id="{91EE378F-8BF8-3CC7-3557-AC00AB3CC9D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6603" y="1632646"/>
            <a:ext cx="4110683" cy="1812804"/>
          </a:xfrm>
          <a:prstGeom prst="rect">
            <a:avLst/>
          </a:prstGeom>
        </p:spPr>
        <p:txBody>
          <a:bodyPr wrap="square" lIns="0" rIns="0">
            <a:spAutoFit/>
          </a:bodyPr>
          <a:lstStyle>
            <a:lvl1pPr marL="0" indent="0">
              <a:buFontTx/>
              <a:buNone/>
              <a:defRPr sz="2800" b="1">
                <a:solidFill>
                  <a:schemeClr val="accent1"/>
                </a:solidFill>
              </a:defRPr>
            </a:lvl1pPr>
            <a:lvl2pPr marL="0" indent="0">
              <a:buFontTx/>
              <a:buNone/>
              <a:defRPr sz="2000">
                <a:solidFill>
                  <a:schemeClr val="accent1"/>
                </a:solidFill>
              </a:defRPr>
            </a:lvl2pPr>
            <a:lvl3pPr marL="342900" indent="-342900">
              <a:buFont typeface="Arial" panose="020B0604020202020204" pitchFamily="34" charset="0"/>
              <a:buChar char="•"/>
              <a:defRPr sz="2000">
                <a:solidFill>
                  <a:schemeClr val="accent1"/>
                </a:solidFill>
              </a:defRPr>
            </a:lvl3pPr>
            <a:lvl4pPr marL="0" indent="0">
              <a:buFontTx/>
              <a:buNone/>
              <a:defRPr sz="1800">
                <a:solidFill>
                  <a:schemeClr val="accent1"/>
                </a:solidFill>
              </a:defRPr>
            </a:lvl4pPr>
            <a:lvl5pPr marL="0" indent="0">
              <a:buFontTx/>
              <a:buNone/>
              <a:defRPr sz="1600" baseline="0">
                <a:solidFill>
                  <a:schemeClr val="accent1"/>
                </a:solidFill>
              </a:defRPr>
            </a:lvl5pPr>
          </a:lstStyle>
          <a:p>
            <a:pPr lvl="0"/>
            <a:r>
              <a:rPr lang="fr-FR" dirty="0"/>
              <a:t>Texte courant niveau 1</a:t>
            </a:r>
          </a:p>
          <a:p>
            <a:pPr lvl="1"/>
            <a:r>
              <a:rPr lang="fr-FR" dirty="0"/>
              <a:t>Texte courant niveau 2</a:t>
            </a:r>
          </a:p>
          <a:p>
            <a:pPr lvl="2"/>
            <a:r>
              <a:rPr lang="fr-FR" dirty="0"/>
              <a:t>Texte courant puce</a:t>
            </a:r>
          </a:p>
          <a:p>
            <a:pPr lvl="3"/>
            <a:r>
              <a:rPr lang="fr-FR" dirty="0"/>
              <a:t>Texte courant niveau 3</a:t>
            </a:r>
          </a:p>
          <a:p>
            <a:pPr lvl="4"/>
            <a:r>
              <a:rPr lang="fr-FR" dirty="0"/>
              <a:t>Texte courant niveau 4</a:t>
            </a:r>
          </a:p>
        </p:txBody>
      </p:sp>
      <p:sp>
        <p:nvSpPr>
          <p:cNvPr id="17" name="Espace réservé du texte 7">
            <a:extLst>
              <a:ext uri="{FF2B5EF4-FFF2-40B4-BE49-F238E27FC236}">
                <a16:creationId xmlns:a16="http://schemas.microsoft.com/office/drawing/2014/main" id="{B863719A-E2AB-682B-F172-C98769C1FFC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517096" y="7023845"/>
            <a:ext cx="3262528" cy="2598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200" b="1">
                <a:solidFill>
                  <a:schemeClr val="accent1"/>
                </a:solidFill>
              </a:defRPr>
            </a:lvl1pPr>
            <a:lvl2pPr marL="503971" indent="0">
              <a:buNone/>
              <a:defRPr/>
            </a:lvl2pPr>
            <a:lvl3pPr marL="1007943" indent="0">
              <a:buNone/>
              <a:defRPr/>
            </a:lvl3pPr>
            <a:lvl4pPr marL="1511914" indent="0">
              <a:buNone/>
              <a:defRPr/>
            </a:lvl4pPr>
            <a:lvl5pPr marL="2015886" indent="0">
              <a:buNone/>
              <a:defRPr/>
            </a:lvl5pPr>
          </a:lstStyle>
          <a:p>
            <a:pPr lvl="0"/>
            <a:r>
              <a:rPr lang="fr-FR" dirty="0"/>
              <a:t>Titre présentation</a:t>
            </a:r>
          </a:p>
        </p:txBody>
      </p:sp>
      <p:sp>
        <p:nvSpPr>
          <p:cNvPr id="4" name="Espace réservé du graphique 3">
            <a:extLst>
              <a:ext uri="{FF2B5EF4-FFF2-40B4-BE49-F238E27FC236}">
                <a16:creationId xmlns:a16="http://schemas.microsoft.com/office/drawing/2014/main" id="{50A837AF-283B-F28A-536A-4F64403CED76}"/>
              </a:ext>
            </a:extLst>
          </p:cNvPr>
          <p:cNvSpPr>
            <a:spLocks noGrp="1"/>
          </p:cNvSpPr>
          <p:nvPr>
            <p:ph type="chart" sz="quarter" idx="17"/>
          </p:nvPr>
        </p:nvSpPr>
        <p:spPr>
          <a:xfrm>
            <a:off x="5799138" y="1700213"/>
            <a:ext cx="6959600" cy="4506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/>
            </a:lvl1pPr>
          </a:lstStyle>
          <a:p>
            <a:endParaRPr lang="fr-FR"/>
          </a:p>
        </p:txBody>
      </p:sp>
      <p:sp>
        <p:nvSpPr>
          <p:cNvPr id="3" name="Espace réservé pour une image  3">
            <a:extLst>
              <a:ext uri="{FF2B5EF4-FFF2-40B4-BE49-F238E27FC236}">
                <a16:creationId xmlns:a16="http://schemas.microsoft.com/office/drawing/2014/main" id="{DF962DC0-EBE1-C594-7A75-E058688629F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3529861" y="6844652"/>
            <a:ext cx="1835765" cy="43904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/>
            </a:lvl1pPr>
          </a:lstStyle>
          <a:p>
            <a:r>
              <a:rPr lang="fr-FR" dirty="0"/>
              <a:t>Logo partenaire</a:t>
            </a:r>
          </a:p>
        </p:txBody>
      </p:sp>
      <p:sp>
        <p:nvSpPr>
          <p:cNvPr id="5" name="Espace réservé du contenu 3">
            <a:extLst>
              <a:ext uri="{FF2B5EF4-FFF2-40B4-BE49-F238E27FC236}">
                <a16:creationId xmlns:a16="http://schemas.microsoft.com/office/drawing/2014/main" id="{E548F813-53EC-3BA9-9015-9AF2D4077455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5637529" y="7002977"/>
            <a:ext cx="2164715" cy="244415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000">
                <a:solidFill>
                  <a:schemeClr val="accent1"/>
                </a:solidFill>
              </a:defRPr>
            </a:lvl1pPr>
            <a:lvl2pPr marL="503971" indent="0">
              <a:buFontTx/>
              <a:buNone/>
              <a:defRPr sz="1000">
                <a:solidFill>
                  <a:schemeClr val="accent1"/>
                </a:solidFill>
              </a:defRPr>
            </a:lvl2pPr>
            <a:lvl3pPr marL="1007943" indent="0">
              <a:buFontTx/>
              <a:buNone/>
              <a:defRPr sz="1000">
                <a:solidFill>
                  <a:schemeClr val="accent1"/>
                </a:solidFill>
              </a:defRPr>
            </a:lvl3pPr>
            <a:lvl4pPr marL="1511914" indent="0">
              <a:buFontTx/>
              <a:buNone/>
              <a:defRPr sz="1000">
                <a:solidFill>
                  <a:schemeClr val="accent1"/>
                </a:solidFill>
              </a:defRPr>
            </a:lvl4pPr>
            <a:lvl5pPr marL="2015886" indent="0">
              <a:buFontTx/>
              <a:buNone/>
              <a:defRPr sz="1000">
                <a:solidFill>
                  <a:schemeClr val="accent1"/>
                </a:solidFill>
              </a:defRPr>
            </a:lvl5pPr>
          </a:lstStyle>
          <a:p>
            <a:pPr lvl="0"/>
            <a:r>
              <a:rPr lang="fr-FR" dirty="0"/>
              <a:t>Date</a:t>
            </a:r>
          </a:p>
        </p:txBody>
      </p:sp>
      <p:pic>
        <p:nvPicPr>
          <p:cNvPr id="6" name="Image 5" descr="Une image contenant Graphique&#10;&#10;Description générée automatiquement">
            <a:extLst>
              <a:ext uri="{FF2B5EF4-FFF2-40B4-BE49-F238E27FC236}">
                <a16:creationId xmlns:a16="http://schemas.microsoft.com/office/drawing/2014/main" id="{07E2ED74-B53E-06E3-D5DA-AA151AD967A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604" y="6891791"/>
            <a:ext cx="895365" cy="352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789575"/>
      </p:ext>
    </p:extLst>
  </p:cSld>
  <p:clrMapOvr>
    <a:masterClrMapping/>
  </p:clrMapOvr>
  <p:hf hd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au sans partenair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3986079-7E97-BD4D-71DA-F1E3812C82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603" y="641424"/>
            <a:ext cx="12071965" cy="646331"/>
          </a:xfrm>
          <a:prstGeom prst="rect">
            <a:avLst/>
          </a:prstGeom>
        </p:spPr>
        <p:txBody>
          <a:bodyPr wrap="square" lIns="0" rIns="0">
            <a:spAutoFit/>
          </a:bodyPr>
          <a:lstStyle>
            <a:lvl1pPr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3679BC8C-45DE-AA38-D9F9-BE9453D72891}"/>
              </a:ext>
            </a:extLst>
          </p:cNvPr>
          <p:cNvSpPr txBox="1"/>
          <p:nvPr userDrawn="1"/>
        </p:nvSpPr>
        <p:spPr>
          <a:xfrm>
            <a:off x="11887201" y="7006701"/>
            <a:ext cx="10219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824BBBC7-3AB1-4DAB-804A-1727E1B0357C}" type="slidenum">
              <a:rPr lang="fr-FR" sz="1200" smtClean="0">
                <a:solidFill>
                  <a:schemeClr val="accent1"/>
                </a:solidFill>
              </a:rPr>
              <a:pPr algn="r"/>
              <a:t>‹N°›</a:t>
            </a:fld>
            <a:endParaRPr lang="fr-FR" sz="1600" dirty="0">
              <a:solidFill>
                <a:schemeClr val="accent1"/>
              </a:solidFill>
            </a:endParaRPr>
          </a:p>
        </p:txBody>
      </p:sp>
      <p:pic>
        <p:nvPicPr>
          <p:cNvPr id="10" name="Image 9" descr="Une image contenant Graphique, Bleu électrique, logo&#10;&#10;Description générée automatiquement">
            <a:extLst>
              <a:ext uri="{FF2B5EF4-FFF2-40B4-BE49-F238E27FC236}">
                <a16:creationId xmlns:a16="http://schemas.microsoft.com/office/drawing/2014/main" id="{1C132213-76AB-1920-FC0F-392322893B0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675" y="6784775"/>
            <a:ext cx="1236480" cy="436405"/>
          </a:xfrm>
          <a:prstGeom prst="rect">
            <a:avLst/>
          </a:prstGeom>
        </p:spPr>
      </p:pic>
      <p:sp>
        <p:nvSpPr>
          <p:cNvPr id="15" name="Espace réservé du texte 14">
            <a:extLst>
              <a:ext uri="{FF2B5EF4-FFF2-40B4-BE49-F238E27FC236}">
                <a16:creationId xmlns:a16="http://schemas.microsoft.com/office/drawing/2014/main" id="{91EE378F-8BF8-3CC7-3557-AC00AB3CC9D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6604" y="1632646"/>
            <a:ext cx="4444794" cy="1812804"/>
          </a:xfrm>
          <a:prstGeom prst="rect">
            <a:avLst/>
          </a:prstGeom>
        </p:spPr>
        <p:txBody>
          <a:bodyPr wrap="square" lIns="0" rIns="0">
            <a:spAutoFit/>
          </a:bodyPr>
          <a:lstStyle>
            <a:lvl1pPr marL="0" indent="0">
              <a:buFontTx/>
              <a:buNone/>
              <a:defRPr sz="2800" b="1">
                <a:solidFill>
                  <a:schemeClr val="accent1"/>
                </a:solidFill>
              </a:defRPr>
            </a:lvl1pPr>
            <a:lvl2pPr marL="0" indent="0">
              <a:buFontTx/>
              <a:buNone/>
              <a:defRPr sz="2000">
                <a:solidFill>
                  <a:schemeClr val="accent1"/>
                </a:solidFill>
              </a:defRPr>
            </a:lvl2pPr>
            <a:lvl3pPr marL="342900" indent="-342900">
              <a:buFont typeface="Arial" panose="020B0604020202020204" pitchFamily="34" charset="0"/>
              <a:buChar char="•"/>
              <a:defRPr sz="2000">
                <a:solidFill>
                  <a:schemeClr val="accent1"/>
                </a:solidFill>
              </a:defRPr>
            </a:lvl3pPr>
            <a:lvl4pPr marL="0" indent="0">
              <a:buFontTx/>
              <a:buNone/>
              <a:defRPr sz="1800">
                <a:solidFill>
                  <a:schemeClr val="accent1"/>
                </a:solidFill>
              </a:defRPr>
            </a:lvl4pPr>
            <a:lvl5pPr marL="0" indent="0">
              <a:buFontTx/>
              <a:buNone/>
              <a:defRPr sz="1600" baseline="0">
                <a:solidFill>
                  <a:schemeClr val="accent1"/>
                </a:solidFill>
              </a:defRPr>
            </a:lvl5pPr>
          </a:lstStyle>
          <a:p>
            <a:pPr lvl="0"/>
            <a:r>
              <a:rPr lang="fr-FR" dirty="0"/>
              <a:t>Texte courant niveau 1</a:t>
            </a:r>
          </a:p>
          <a:p>
            <a:pPr lvl="1"/>
            <a:r>
              <a:rPr lang="fr-FR" dirty="0"/>
              <a:t>Texte courant niveau 2</a:t>
            </a:r>
          </a:p>
          <a:p>
            <a:pPr lvl="2"/>
            <a:r>
              <a:rPr lang="fr-FR" dirty="0"/>
              <a:t>Texte courant puce</a:t>
            </a:r>
          </a:p>
          <a:p>
            <a:pPr lvl="3"/>
            <a:r>
              <a:rPr lang="fr-FR" dirty="0"/>
              <a:t>Texte courant niveau 3</a:t>
            </a:r>
          </a:p>
          <a:p>
            <a:pPr lvl="4"/>
            <a:r>
              <a:rPr lang="fr-FR" dirty="0"/>
              <a:t>Texte courant niveau 4</a:t>
            </a:r>
          </a:p>
        </p:txBody>
      </p:sp>
      <p:sp>
        <p:nvSpPr>
          <p:cNvPr id="17" name="Espace réservé du texte 7">
            <a:extLst>
              <a:ext uri="{FF2B5EF4-FFF2-40B4-BE49-F238E27FC236}">
                <a16:creationId xmlns:a16="http://schemas.microsoft.com/office/drawing/2014/main" id="{B863719A-E2AB-682B-F172-C98769C1FFC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517096" y="7023845"/>
            <a:ext cx="3262528" cy="2598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200" b="1">
                <a:solidFill>
                  <a:schemeClr val="accent1"/>
                </a:solidFill>
              </a:defRPr>
            </a:lvl1pPr>
            <a:lvl2pPr marL="503971" indent="0">
              <a:buNone/>
              <a:defRPr/>
            </a:lvl2pPr>
            <a:lvl3pPr marL="1007943" indent="0">
              <a:buNone/>
              <a:defRPr/>
            </a:lvl3pPr>
            <a:lvl4pPr marL="1511914" indent="0">
              <a:buNone/>
              <a:defRPr/>
            </a:lvl4pPr>
            <a:lvl5pPr marL="2015886" indent="0">
              <a:buNone/>
              <a:defRPr/>
            </a:lvl5pPr>
          </a:lstStyle>
          <a:p>
            <a:pPr lvl="0"/>
            <a:r>
              <a:rPr lang="fr-FR" dirty="0"/>
              <a:t>Titre présentation</a:t>
            </a:r>
          </a:p>
        </p:txBody>
      </p:sp>
      <p:sp>
        <p:nvSpPr>
          <p:cNvPr id="4" name="Espace réservé du tableau 3">
            <a:extLst>
              <a:ext uri="{FF2B5EF4-FFF2-40B4-BE49-F238E27FC236}">
                <a16:creationId xmlns:a16="http://schemas.microsoft.com/office/drawing/2014/main" id="{8D23714C-257E-0DB8-29DC-01D8C641EA8D}"/>
              </a:ext>
            </a:extLst>
          </p:cNvPr>
          <p:cNvSpPr>
            <a:spLocks noGrp="1"/>
          </p:cNvSpPr>
          <p:nvPr>
            <p:ph type="tbl" sz="quarter" idx="17"/>
          </p:nvPr>
        </p:nvSpPr>
        <p:spPr>
          <a:xfrm>
            <a:off x="5680038" y="1631950"/>
            <a:ext cx="7072350" cy="46942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endParaRPr lang="fr-FR"/>
          </a:p>
        </p:txBody>
      </p:sp>
      <p:sp>
        <p:nvSpPr>
          <p:cNvPr id="3" name="Espace réservé du contenu 3">
            <a:extLst>
              <a:ext uri="{FF2B5EF4-FFF2-40B4-BE49-F238E27FC236}">
                <a16:creationId xmlns:a16="http://schemas.microsoft.com/office/drawing/2014/main" id="{DB72CD25-BBA1-BF12-6F71-57FFF8C18159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5637529" y="7002977"/>
            <a:ext cx="2164715" cy="244415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000">
                <a:solidFill>
                  <a:schemeClr val="accent1"/>
                </a:solidFill>
              </a:defRPr>
            </a:lvl1pPr>
            <a:lvl2pPr marL="503971" indent="0">
              <a:buFontTx/>
              <a:buNone/>
              <a:defRPr sz="1000">
                <a:solidFill>
                  <a:schemeClr val="accent1"/>
                </a:solidFill>
              </a:defRPr>
            </a:lvl2pPr>
            <a:lvl3pPr marL="1007943" indent="0">
              <a:buFontTx/>
              <a:buNone/>
              <a:defRPr sz="1000">
                <a:solidFill>
                  <a:schemeClr val="accent1"/>
                </a:solidFill>
              </a:defRPr>
            </a:lvl3pPr>
            <a:lvl4pPr marL="1511914" indent="0">
              <a:buFontTx/>
              <a:buNone/>
              <a:defRPr sz="1000">
                <a:solidFill>
                  <a:schemeClr val="accent1"/>
                </a:solidFill>
              </a:defRPr>
            </a:lvl4pPr>
            <a:lvl5pPr marL="2015886" indent="0">
              <a:buFontTx/>
              <a:buNone/>
              <a:defRPr sz="1000">
                <a:solidFill>
                  <a:schemeClr val="accent1"/>
                </a:solidFill>
              </a:defRPr>
            </a:lvl5pPr>
          </a:lstStyle>
          <a:p>
            <a:pPr lvl="0"/>
            <a:r>
              <a:rPr lang="fr-FR" dirty="0"/>
              <a:t>Date</a:t>
            </a:r>
          </a:p>
        </p:txBody>
      </p:sp>
      <p:pic>
        <p:nvPicPr>
          <p:cNvPr id="5" name="Image 4" descr="Une image contenant Graphique&#10;&#10;Description générée automatiquement">
            <a:extLst>
              <a:ext uri="{FF2B5EF4-FFF2-40B4-BE49-F238E27FC236}">
                <a16:creationId xmlns:a16="http://schemas.microsoft.com/office/drawing/2014/main" id="{0A9AE95C-9F51-D565-F247-235F06F8ED8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604" y="6891791"/>
            <a:ext cx="895365" cy="352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877494"/>
      </p:ext>
    </p:extLst>
  </p:cSld>
  <p:clrMapOvr>
    <a:masterClrMapping/>
  </p:clrMapOvr>
  <p:hf hdr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au avec logo partenair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3986079-7E97-BD4D-71DA-F1E3812C82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603" y="641424"/>
            <a:ext cx="12071965" cy="646331"/>
          </a:xfrm>
          <a:prstGeom prst="rect">
            <a:avLst/>
          </a:prstGeom>
        </p:spPr>
        <p:txBody>
          <a:bodyPr wrap="square" lIns="0" rIns="0">
            <a:spAutoFit/>
          </a:bodyPr>
          <a:lstStyle>
            <a:lvl1pPr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3679BC8C-45DE-AA38-D9F9-BE9453D72891}"/>
              </a:ext>
            </a:extLst>
          </p:cNvPr>
          <p:cNvSpPr txBox="1"/>
          <p:nvPr userDrawn="1"/>
        </p:nvSpPr>
        <p:spPr>
          <a:xfrm>
            <a:off x="11887201" y="7006701"/>
            <a:ext cx="10219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824BBBC7-3AB1-4DAB-804A-1727E1B0357C}" type="slidenum">
              <a:rPr lang="fr-FR" sz="1200" smtClean="0">
                <a:solidFill>
                  <a:schemeClr val="accent1"/>
                </a:solidFill>
              </a:rPr>
              <a:pPr algn="r"/>
              <a:t>‹N°›</a:t>
            </a:fld>
            <a:endParaRPr lang="fr-FR" sz="1600" dirty="0">
              <a:solidFill>
                <a:schemeClr val="accent1"/>
              </a:solidFill>
            </a:endParaRPr>
          </a:p>
        </p:txBody>
      </p:sp>
      <p:pic>
        <p:nvPicPr>
          <p:cNvPr id="10" name="Image 9" descr="Une image contenant Graphique, Bleu électrique, logo&#10;&#10;Description générée automatiquement">
            <a:extLst>
              <a:ext uri="{FF2B5EF4-FFF2-40B4-BE49-F238E27FC236}">
                <a16:creationId xmlns:a16="http://schemas.microsoft.com/office/drawing/2014/main" id="{1C132213-76AB-1920-FC0F-392322893B0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675" y="6784775"/>
            <a:ext cx="1236480" cy="436405"/>
          </a:xfrm>
          <a:prstGeom prst="rect">
            <a:avLst/>
          </a:prstGeom>
        </p:spPr>
      </p:pic>
      <p:sp>
        <p:nvSpPr>
          <p:cNvPr id="15" name="Espace réservé du texte 14">
            <a:extLst>
              <a:ext uri="{FF2B5EF4-FFF2-40B4-BE49-F238E27FC236}">
                <a16:creationId xmlns:a16="http://schemas.microsoft.com/office/drawing/2014/main" id="{91EE378F-8BF8-3CC7-3557-AC00AB3CC9D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6604" y="1632646"/>
            <a:ext cx="4444794" cy="1812804"/>
          </a:xfrm>
          <a:prstGeom prst="rect">
            <a:avLst/>
          </a:prstGeom>
        </p:spPr>
        <p:txBody>
          <a:bodyPr wrap="square" lIns="0" rIns="0">
            <a:spAutoFit/>
          </a:bodyPr>
          <a:lstStyle>
            <a:lvl1pPr marL="0" indent="0">
              <a:buFontTx/>
              <a:buNone/>
              <a:defRPr sz="2800" b="1">
                <a:solidFill>
                  <a:schemeClr val="accent1"/>
                </a:solidFill>
              </a:defRPr>
            </a:lvl1pPr>
            <a:lvl2pPr marL="0" indent="0">
              <a:buFontTx/>
              <a:buNone/>
              <a:defRPr sz="2000">
                <a:solidFill>
                  <a:schemeClr val="accent1"/>
                </a:solidFill>
              </a:defRPr>
            </a:lvl2pPr>
            <a:lvl3pPr marL="342900" indent="-342900">
              <a:buFont typeface="Arial" panose="020B0604020202020204" pitchFamily="34" charset="0"/>
              <a:buChar char="•"/>
              <a:defRPr sz="2000">
                <a:solidFill>
                  <a:schemeClr val="accent1"/>
                </a:solidFill>
              </a:defRPr>
            </a:lvl3pPr>
            <a:lvl4pPr marL="0" indent="0">
              <a:buFontTx/>
              <a:buNone/>
              <a:defRPr sz="1800">
                <a:solidFill>
                  <a:schemeClr val="accent1"/>
                </a:solidFill>
              </a:defRPr>
            </a:lvl4pPr>
            <a:lvl5pPr marL="0" indent="0">
              <a:buFontTx/>
              <a:buNone/>
              <a:defRPr sz="1600" baseline="0">
                <a:solidFill>
                  <a:schemeClr val="accent1"/>
                </a:solidFill>
              </a:defRPr>
            </a:lvl5pPr>
          </a:lstStyle>
          <a:p>
            <a:pPr lvl="0"/>
            <a:r>
              <a:rPr lang="fr-FR" dirty="0"/>
              <a:t>Texte courant niveau 1</a:t>
            </a:r>
          </a:p>
          <a:p>
            <a:pPr lvl="1"/>
            <a:r>
              <a:rPr lang="fr-FR" dirty="0"/>
              <a:t>Texte courant niveau 2</a:t>
            </a:r>
          </a:p>
          <a:p>
            <a:pPr lvl="2"/>
            <a:r>
              <a:rPr lang="fr-FR" dirty="0"/>
              <a:t>Texte courant puce</a:t>
            </a:r>
          </a:p>
          <a:p>
            <a:pPr lvl="3"/>
            <a:r>
              <a:rPr lang="fr-FR" dirty="0"/>
              <a:t>Texte courant niveau 3</a:t>
            </a:r>
          </a:p>
          <a:p>
            <a:pPr lvl="4"/>
            <a:r>
              <a:rPr lang="fr-FR" dirty="0"/>
              <a:t>Texte courant niveau 4</a:t>
            </a:r>
          </a:p>
        </p:txBody>
      </p:sp>
      <p:sp>
        <p:nvSpPr>
          <p:cNvPr id="17" name="Espace réservé du texte 7">
            <a:extLst>
              <a:ext uri="{FF2B5EF4-FFF2-40B4-BE49-F238E27FC236}">
                <a16:creationId xmlns:a16="http://schemas.microsoft.com/office/drawing/2014/main" id="{B863719A-E2AB-682B-F172-C98769C1FFC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517096" y="7023845"/>
            <a:ext cx="3262528" cy="2598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200" b="1">
                <a:solidFill>
                  <a:schemeClr val="accent1"/>
                </a:solidFill>
              </a:defRPr>
            </a:lvl1pPr>
            <a:lvl2pPr marL="503971" indent="0">
              <a:buNone/>
              <a:defRPr/>
            </a:lvl2pPr>
            <a:lvl3pPr marL="1007943" indent="0">
              <a:buNone/>
              <a:defRPr/>
            </a:lvl3pPr>
            <a:lvl4pPr marL="1511914" indent="0">
              <a:buNone/>
              <a:defRPr/>
            </a:lvl4pPr>
            <a:lvl5pPr marL="2015886" indent="0">
              <a:buNone/>
              <a:defRPr/>
            </a:lvl5pPr>
          </a:lstStyle>
          <a:p>
            <a:pPr lvl="0"/>
            <a:r>
              <a:rPr lang="fr-FR" dirty="0"/>
              <a:t>Titre présentation</a:t>
            </a:r>
          </a:p>
        </p:txBody>
      </p:sp>
      <p:sp>
        <p:nvSpPr>
          <p:cNvPr id="4" name="Espace réservé du tableau 3">
            <a:extLst>
              <a:ext uri="{FF2B5EF4-FFF2-40B4-BE49-F238E27FC236}">
                <a16:creationId xmlns:a16="http://schemas.microsoft.com/office/drawing/2014/main" id="{8D23714C-257E-0DB8-29DC-01D8C641EA8D}"/>
              </a:ext>
            </a:extLst>
          </p:cNvPr>
          <p:cNvSpPr>
            <a:spLocks noGrp="1"/>
          </p:cNvSpPr>
          <p:nvPr>
            <p:ph type="tbl" sz="quarter" idx="17"/>
          </p:nvPr>
        </p:nvSpPr>
        <p:spPr>
          <a:xfrm>
            <a:off x="5680038" y="1631950"/>
            <a:ext cx="7072350" cy="46942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endParaRPr lang="fr-FR"/>
          </a:p>
        </p:txBody>
      </p:sp>
      <p:sp>
        <p:nvSpPr>
          <p:cNvPr id="3" name="Espace réservé pour une image  3">
            <a:extLst>
              <a:ext uri="{FF2B5EF4-FFF2-40B4-BE49-F238E27FC236}">
                <a16:creationId xmlns:a16="http://schemas.microsoft.com/office/drawing/2014/main" id="{95C15037-7C6C-E67C-8920-02C2F2A9F0D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3529861" y="6844652"/>
            <a:ext cx="1835765" cy="43904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/>
            </a:lvl1pPr>
          </a:lstStyle>
          <a:p>
            <a:r>
              <a:rPr lang="fr-FR" dirty="0"/>
              <a:t>Logo partenaire</a:t>
            </a:r>
          </a:p>
        </p:txBody>
      </p:sp>
      <p:sp>
        <p:nvSpPr>
          <p:cNvPr id="5" name="Espace réservé du contenu 3">
            <a:extLst>
              <a:ext uri="{FF2B5EF4-FFF2-40B4-BE49-F238E27FC236}">
                <a16:creationId xmlns:a16="http://schemas.microsoft.com/office/drawing/2014/main" id="{6C4F8B11-96AD-A2CA-45B2-BF7897F0A099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5637529" y="7002977"/>
            <a:ext cx="2164715" cy="244415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000">
                <a:solidFill>
                  <a:schemeClr val="accent1"/>
                </a:solidFill>
              </a:defRPr>
            </a:lvl1pPr>
            <a:lvl2pPr marL="503971" indent="0">
              <a:buFontTx/>
              <a:buNone/>
              <a:defRPr sz="1000">
                <a:solidFill>
                  <a:schemeClr val="accent1"/>
                </a:solidFill>
              </a:defRPr>
            </a:lvl2pPr>
            <a:lvl3pPr marL="1007943" indent="0">
              <a:buFontTx/>
              <a:buNone/>
              <a:defRPr sz="1000">
                <a:solidFill>
                  <a:schemeClr val="accent1"/>
                </a:solidFill>
              </a:defRPr>
            </a:lvl3pPr>
            <a:lvl4pPr marL="1511914" indent="0">
              <a:buFontTx/>
              <a:buNone/>
              <a:defRPr sz="1000">
                <a:solidFill>
                  <a:schemeClr val="accent1"/>
                </a:solidFill>
              </a:defRPr>
            </a:lvl4pPr>
            <a:lvl5pPr marL="2015886" indent="0">
              <a:buFontTx/>
              <a:buNone/>
              <a:defRPr sz="1000">
                <a:solidFill>
                  <a:schemeClr val="accent1"/>
                </a:solidFill>
              </a:defRPr>
            </a:lvl5pPr>
          </a:lstStyle>
          <a:p>
            <a:pPr lvl="0"/>
            <a:r>
              <a:rPr lang="fr-FR" dirty="0"/>
              <a:t>Date</a:t>
            </a:r>
          </a:p>
        </p:txBody>
      </p:sp>
      <p:pic>
        <p:nvPicPr>
          <p:cNvPr id="6" name="Image 5" descr="Une image contenant Graphique&#10;&#10;Description générée automatiquement">
            <a:extLst>
              <a:ext uri="{FF2B5EF4-FFF2-40B4-BE49-F238E27FC236}">
                <a16:creationId xmlns:a16="http://schemas.microsoft.com/office/drawing/2014/main" id="{8217BBED-963F-0CE9-DF65-8A1F9BD1884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604" y="6891791"/>
            <a:ext cx="895365" cy="352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194105"/>
      </p:ext>
    </p:extLst>
  </p:cSld>
  <p:clrMapOvr>
    <a:masterClrMapping/>
  </p:clrMapOvr>
  <p:hf hdr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 fin sans partenair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pour une image  3">
            <a:extLst>
              <a:ext uri="{FF2B5EF4-FFF2-40B4-BE49-F238E27FC236}">
                <a16:creationId xmlns:a16="http://schemas.microsoft.com/office/drawing/2014/main" id="{84EE1445-38BE-D854-88D5-1CE2786E6AE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-1588" y="0"/>
            <a:ext cx="13439775" cy="63579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endParaRPr lang="fr-FR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3679BC8C-45DE-AA38-D9F9-BE9453D72891}"/>
              </a:ext>
            </a:extLst>
          </p:cNvPr>
          <p:cNvSpPr txBox="1"/>
          <p:nvPr userDrawn="1"/>
        </p:nvSpPr>
        <p:spPr>
          <a:xfrm>
            <a:off x="11887201" y="7006701"/>
            <a:ext cx="10219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824BBBC7-3AB1-4DAB-804A-1727E1B0357C}" type="slidenum">
              <a:rPr lang="fr-FR" sz="1200" smtClean="0">
                <a:solidFill>
                  <a:schemeClr val="accent1"/>
                </a:solidFill>
              </a:rPr>
              <a:pPr algn="r"/>
              <a:t>‹N°›</a:t>
            </a:fld>
            <a:endParaRPr lang="fr-FR" sz="1600" dirty="0">
              <a:solidFill>
                <a:schemeClr val="accent1"/>
              </a:solidFill>
            </a:endParaRPr>
          </a:p>
        </p:txBody>
      </p:sp>
      <p:pic>
        <p:nvPicPr>
          <p:cNvPr id="10" name="Image 9" descr="Une image contenant Graphique, Bleu électrique, logo&#10;&#10;Description générée automatiquement">
            <a:extLst>
              <a:ext uri="{FF2B5EF4-FFF2-40B4-BE49-F238E27FC236}">
                <a16:creationId xmlns:a16="http://schemas.microsoft.com/office/drawing/2014/main" id="{1C132213-76AB-1920-FC0F-392322893B0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675" y="6784775"/>
            <a:ext cx="1236480" cy="436405"/>
          </a:xfrm>
          <a:prstGeom prst="rect">
            <a:avLst/>
          </a:prstGeom>
        </p:spPr>
      </p:pic>
      <p:sp>
        <p:nvSpPr>
          <p:cNvPr id="15" name="Espace réservé du texte 14">
            <a:extLst>
              <a:ext uri="{FF2B5EF4-FFF2-40B4-BE49-F238E27FC236}">
                <a16:creationId xmlns:a16="http://schemas.microsoft.com/office/drawing/2014/main" id="{91EE378F-8BF8-3CC7-3557-AC00AB3CC9D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130143" y="4056778"/>
            <a:ext cx="5176314" cy="2120338"/>
          </a:xfrm>
          <a:prstGeom prst="rect">
            <a:avLst/>
          </a:prstGeom>
          <a:solidFill>
            <a:schemeClr val="bg1">
              <a:alpha val="64000"/>
            </a:schemeClr>
          </a:solidFill>
        </p:spPr>
        <p:txBody>
          <a:bodyPr wrap="square" lIns="180000" tIns="180000" rIns="180000" bIns="180000" anchor="ctr" anchorCtr="0">
            <a:spAutoFit/>
          </a:bodyPr>
          <a:lstStyle>
            <a:lvl1pPr marL="0" indent="0" algn="ctr">
              <a:buFontTx/>
              <a:buNone/>
              <a:defRPr sz="2800" b="1">
                <a:solidFill>
                  <a:schemeClr val="accent1"/>
                </a:solidFill>
              </a:defRPr>
            </a:lvl1pPr>
            <a:lvl2pPr marL="0" indent="0" algn="ctr">
              <a:buFontTx/>
              <a:buNone/>
              <a:defRPr sz="2000">
                <a:solidFill>
                  <a:schemeClr val="accent1"/>
                </a:solidFill>
              </a:defRPr>
            </a:lvl2pPr>
            <a:lvl3pPr marL="342900" indent="-342900" algn="ctr">
              <a:buFont typeface="Arial" panose="020B0604020202020204" pitchFamily="34" charset="0"/>
              <a:buChar char="•"/>
              <a:defRPr sz="2000">
                <a:solidFill>
                  <a:schemeClr val="accent1"/>
                </a:solidFill>
              </a:defRPr>
            </a:lvl3pPr>
            <a:lvl4pPr marL="0" indent="0" algn="ctr">
              <a:buFontTx/>
              <a:buNone/>
              <a:defRPr sz="1800">
                <a:solidFill>
                  <a:schemeClr val="accent1"/>
                </a:solidFill>
              </a:defRPr>
            </a:lvl4pPr>
            <a:lvl5pPr marL="0" indent="0" algn="ctr">
              <a:buFontTx/>
              <a:buNone/>
              <a:defRPr sz="1600" baseline="0">
                <a:solidFill>
                  <a:schemeClr val="accent1"/>
                </a:solidFill>
              </a:defRPr>
            </a:lvl5pPr>
          </a:lstStyle>
          <a:p>
            <a:pPr lvl="0"/>
            <a:r>
              <a:rPr lang="fr-FR" dirty="0"/>
              <a:t>Texte courant niveau 1</a:t>
            </a:r>
          </a:p>
          <a:p>
            <a:pPr lvl="1"/>
            <a:r>
              <a:rPr lang="fr-FR" dirty="0"/>
              <a:t>Texte courant niveau 2</a:t>
            </a:r>
          </a:p>
          <a:p>
            <a:pPr lvl="2"/>
            <a:r>
              <a:rPr lang="fr-FR" dirty="0"/>
              <a:t>Texte courant puce</a:t>
            </a:r>
          </a:p>
          <a:p>
            <a:pPr lvl="3"/>
            <a:r>
              <a:rPr lang="fr-FR" dirty="0"/>
              <a:t>Texte courant niveau 3</a:t>
            </a:r>
          </a:p>
          <a:p>
            <a:pPr lvl="4"/>
            <a:r>
              <a:rPr lang="fr-FR" dirty="0"/>
              <a:t>Texte courant niveau 4</a:t>
            </a:r>
          </a:p>
        </p:txBody>
      </p:sp>
      <p:sp>
        <p:nvSpPr>
          <p:cNvPr id="17" name="Espace réservé du texte 7">
            <a:extLst>
              <a:ext uri="{FF2B5EF4-FFF2-40B4-BE49-F238E27FC236}">
                <a16:creationId xmlns:a16="http://schemas.microsoft.com/office/drawing/2014/main" id="{B863719A-E2AB-682B-F172-C98769C1FFC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517096" y="7023845"/>
            <a:ext cx="3262528" cy="2598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200" b="1">
                <a:solidFill>
                  <a:schemeClr val="accent1"/>
                </a:solidFill>
              </a:defRPr>
            </a:lvl1pPr>
            <a:lvl2pPr marL="503971" indent="0">
              <a:buNone/>
              <a:defRPr/>
            </a:lvl2pPr>
            <a:lvl3pPr marL="1007943" indent="0">
              <a:buNone/>
              <a:defRPr/>
            </a:lvl3pPr>
            <a:lvl4pPr marL="1511914" indent="0">
              <a:buNone/>
              <a:defRPr/>
            </a:lvl4pPr>
            <a:lvl5pPr marL="2015886" indent="0">
              <a:buNone/>
              <a:defRPr/>
            </a:lvl5pPr>
          </a:lstStyle>
          <a:p>
            <a:pPr lvl="0"/>
            <a:r>
              <a:rPr lang="fr-FR" dirty="0"/>
              <a:t>Titre présentation</a:t>
            </a:r>
          </a:p>
        </p:txBody>
      </p:sp>
      <p:sp>
        <p:nvSpPr>
          <p:cNvPr id="2" name="Espace réservé du contenu 3">
            <a:extLst>
              <a:ext uri="{FF2B5EF4-FFF2-40B4-BE49-F238E27FC236}">
                <a16:creationId xmlns:a16="http://schemas.microsoft.com/office/drawing/2014/main" id="{AA15E20F-B23B-FE05-C2C1-B6BB632F5DE1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5637529" y="7002977"/>
            <a:ext cx="2164715" cy="244415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000">
                <a:solidFill>
                  <a:schemeClr val="accent1"/>
                </a:solidFill>
              </a:defRPr>
            </a:lvl1pPr>
            <a:lvl2pPr marL="503971" indent="0">
              <a:buFontTx/>
              <a:buNone/>
              <a:defRPr sz="1000">
                <a:solidFill>
                  <a:schemeClr val="accent1"/>
                </a:solidFill>
              </a:defRPr>
            </a:lvl2pPr>
            <a:lvl3pPr marL="1007943" indent="0">
              <a:buFontTx/>
              <a:buNone/>
              <a:defRPr sz="1000">
                <a:solidFill>
                  <a:schemeClr val="accent1"/>
                </a:solidFill>
              </a:defRPr>
            </a:lvl3pPr>
            <a:lvl4pPr marL="1511914" indent="0">
              <a:buFontTx/>
              <a:buNone/>
              <a:defRPr sz="1000">
                <a:solidFill>
                  <a:schemeClr val="accent1"/>
                </a:solidFill>
              </a:defRPr>
            </a:lvl4pPr>
            <a:lvl5pPr marL="2015886" indent="0">
              <a:buFontTx/>
              <a:buNone/>
              <a:defRPr sz="1000">
                <a:solidFill>
                  <a:schemeClr val="accent1"/>
                </a:solidFill>
              </a:defRPr>
            </a:lvl5pPr>
          </a:lstStyle>
          <a:p>
            <a:pPr lvl="0"/>
            <a:r>
              <a:rPr lang="fr-FR" dirty="0"/>
              <a:t>Date</a:t>
            </a:r>
          </a:p>
        </p:txBody>
      </p:sp>
      <p:pic>
        <p:nvPicPr>
          <p:cNvPr id="3" name="Image 2" descr="Une image contenant Graphique&#10;&#10;Description générée automatiquement">
            <a:extLst>
              <a:ext uri="{FF2B5EF4-FFF2-40B4-BE49-F238E27FC236}">
                <a16:creationId xmlns:a16="http://schemas.microsoft.com/office/drawing/2014/main" id="{81C38539-A306-899C-3C1A-D47039A29D4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604" y="6891791"/>
            <a:ext cx="895365" cy="352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864909"/>
      </p:ext>
    </p:extLst>
  </p:cSld>
  <p:clrMapOvr>
    <a:masterClrMapping/>
  </p:clrMapOvr>
  <p:hf hdr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 fin avec logo partenair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pour une image  3">
            <a:extLst>
              <a:ext uri="{FF2B5EF4-FFF2-40B4-BE49-F238E27FC236}">
                <a16:creationId xmlns:a16="http://schemas.microsoft.com/office/drawing/2014/main" id="{84EE1445-38BE-D854-88D5-1CE2786E6AE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-1588" y="0"/>
            <a:ext cx="13439775" cy="63579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endParaRPr lang="fr-FR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3679BC8C-45DE-AA38-D9F9-BE9453D72891}"/>
              </a:ext>
            </a:extLst>
          </p:cNvPr>
          <p:cNvSpPr txBox="1"/>
          <p:nvPr userDrawn="1"/>
        </p:nvSpPr>
        <p:spPr>
          <a:xfrm>
            <a:off x="11887201" y="7006701"/>
            <a:ext cx="10219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824BBBC7-3AB1-4DAB-804A-1727E1B0357C}" type="slidenum">
              <a:rPr lang="fr-FR" sz="1200" smtClean="0">
                <a:solidFill>
                  <a:schemeClr val="accent1"/>
                </a:solidFill>
              </a:rPr>
              <a:pPr algn="r"/>
              <a:t>‹N°›</a:t>
            </a:fld>
            <a:endParaRPr lang="fr-FR" sz="1600" dirty="0">
              <a:solidFill>
                <a:schemeClr val="accent1"/>
              </a:solidFill>
            </a:endParaRPr>
          </a:p>
        </p:txBody>
      </p:sp>
      <p:pic>
        <p:nvPicPr>
          <p:cNvPr id="10" name="Image 9" descr="Une image contenant Graphique, Bleu électrique, logo&#10;&#10;Description générée automatiquement">
            <a:extLst>
              <a:ext uri="{FF2B5EF4-FFF2-40B4-BE49-F238E27FC236}">
                <a16:creationId xmlns:a16="http://schemas.microsoft.com/office/drawing/2014/main" id="{1C132213-76AB-1920-FC0F-392322893B0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675" y="6784775"/>
            <a:ext cx="1236480" cy="436405"/>
          </a:xfrm>
          <a:prstGeom prst="rect">
            <a:avLst/>
          </a:prstGeom>
        </p:spPr>
      </p:pic>
      <p:sp>
        <p:nvSpPr>
          <p:cNvPr id="15" name="Espace réservé du texte 14">
            <a:extLst>
              <a:ext uri="{FF2B5EF4-FFF2-40B4-BE49-F238E27FC236}">
                <a16:creationId xmlns:a16="http://schemas.microsoft.com/office/drawing/2014/main" id="{91EE378F-8BF8-3CC7-3557-AC00AB3CC9D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130143" y="4056778"/>
            <a:ext cx="5176314" cy="2120338"/>
          </a:xfrm>
          <a:prstGeom prst="rect">
            <a:avLst/>
          </a:prstGeom>
          <a:solidFill>
            <a:schemeClr val="bg1">
              <a:alpha val="64000"/>
            </a:schemeClr>
          </a:solidFill>
        </p:spPr>
        <p:txBody>
          <a:bodyPr wrap="square" lIns="180000" tIns="180000" rIns="180000" bIns="180000" anchor="ctr" anchorCtr="0">
            <a:spAutoFit/>
          </a:bodyPr>
          <a:lstStyle>
            <a:lvl1pPr marL="0" indent="0" algn="ctr">
              <a:buFontTx/>
              <a:buNone/>
              <a:defRPr sz="2800">
                <a:solidFill>
                  <a:schemeClr val="accent1"/>
                </a:solidFill>
              </a:defRPr>
            </a:lvl1pPr>
            <a:lvl2pPr marL="0" indent="0" algn="ctr">
              <a:buFontTx/>
              <a:buNone/>
              <a:defRPr sz="2000">
                <a:solidFill>
                  <a:schemeClr val="accent1"/>
                </a:solidFill>
              </a:defRPr>
            </a:lvl2pPr>
            <a:lvl3pPr marL="342900" indent="-342900" algn="ctr">
              <a:buFont typeface="Arial" panose="020B0604020202020204" pitchFamily="34" charset="0"/>
              <a:buChar char="•"/>
              <a:defRPr sz="2000">
                <a:solidFill>
                  <a:schemeClr val="accent1"/>
                </a:solidFill>
              </a:defRPr>
            </a:lvl3pPr>
            <a:lvl4pPr marL="0" indent="0" algn="ctr">
              <a:buFontTx/>
              <a:buNone/>
              <a:defRPr sz="1800">
                <a:solidFill>
                  <a:schemeClr val="accent1"/>
                </a:solidFill>
              </a:defRPr>
            </a:lvl4pPr>
            <a:lvl5pPr marL="0" indent="0" algn="ctr">
              <a:buFontTx/>
              <a:buNone/>
              <a:defRPr sz="1600" baseline="0">
                <a:solidFill>
                  <a:schemeClr val="accent1"/>
                </a:solidFill>
              </a:defRPr>
            </a:lvl5pPr>
          </a:lstStyle>
          <a:p>
            <a:pPr lvl="0"/>
            <a:r>
              <a:rPr lang="fr-FR" dirty="0"/>
              <a:t>Texte courant niveau 1</a:t>
            </a:r>
          </a:p>
          <a:p>
            <a:pPr lvl="1"/>
            <a:r>
              <a:rPr lang="fr-FR" dirty="0"/>
              <a:t>Texte courant niveau 2</a:t>
            </a:r>
          </a:p>
          <a:p>
            <a:pPr lvl="2"/>
            <a:r>
              <a:rPr lang="fr-FR" dirty="0"/>
              <a:t>Texte courant puce</a:t>
            </a:r>
          </a:p>
          <a:p>
            <a:pPr lvl="3"/>
            <a:r>
              <a:rPr lang="fr-FR" dirty="0"/>
              <a:t>Texte courant niveau 3</a:t>
            </a:r>
          </a:p>
          <a:p>
            <a:pPr lvl="4"/>
            <a:r>
              <a:rPr lang="fr-FR" dirty="0"/>
              <a:t>Texte courant niveau 4</a:t>
            </a:r>
          </a:p>
        </p:txBody>
      </p:sp>
      <p:sp>
        <p:nvSpPr>
          <p:cNvPr id="17" name="Espace réservé du texte 7">
            <a:extLst>
              <a:ext uri="{FF2B5EF4-FFF2-40B4-BE49-F238E27FC236}">
                <a16:creationId xmlns:a16="http://schemas.microsoft.com/office/drawing/2014/main" id="{B863719A-E2AB-682B-F172-C98769C1FFC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517096" y="7023845"/>
            <a:ext cx="3262528" cy="2598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200" b="1">
                <a:solidFill>
                  <a:schemeClr val="accent1"/>
                </a:solidFill>
              </a:defRPr>
            </a:lvl1pPr>
            <a:lvl2pPr marL="503971" indent="0">
              <a:buNone/>
              <a:defRPr/>
            </a:lvl2pPr>
            <a:lvl3pPr marL="1007943" indent="0">
              <a:buNone/>
              <a:defRPr/>
            </a:lvl3pPr>
            <a:lvl4pPr marL="1511914" indent="0">
              <a:buNone/>
              <a:defRPr/>
            </a:lvl4pPr>
            <a:lvl5pPr marL="2015886" indent="0">
              <a:buNone/>
              <a:defRPr/>
            </a:lvl5pPr>
          </a:lstStyle>
          <a:p>
            <a:pPr lvl="0"/>
            <a:r>
              <a:rPr lang="fr-FR" dirty="0"/>
              <a:t>Titre présentation</a:t>
            </a:r>
          </a:p>
        </p:txBody>
      </p:sp>
      <p:sp>
        <p:nvSpPr>
          <p:cNvPr id="2" name="Espace réservé pour une image  3">
            <a:extLst>
              <a:ext uri="{FF2B5EF4-FFF2-40B4-BE49-F238E27FC236}">
                <a16:creationId xmlns:a16="http://schemas.microsoft.com/office/drawing/2014/main" id="{A40BE316-D99E-BDC5-F0C3-1756BB2063EB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3529861" y="6844652"/>
            <a:ext cx="1835765" cy="43904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/>
            </a:lvl1pPr>
          </a:lstStyle>
          <a:p>
            <a:r>
              <a:rPr lang="fr-FR" dirty="0"/>
              <a:t>Logo partenaire</a:t>
            </a:r>
          </a:p>
        </p:txBody>
      </p:sp>
      <p:sp>
        <p:nvSpPr>
          <p:cNvPr id="3" name="Espace réservé du contenu 3">
            <a:extLst>
              <a:ext uri="{FF2B5EF4-FFF2-40B4-BE49-F238E27FC236}">
                <a16:creationId xmlns:a16="http://schemas.microsoft.com/office/drawing/2014/main" id="{6769844C-77F7-F266-4507-4D91C0BEBB2A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5637529" y="7002977"/>
            <a:ext cx="2164715" cy="244415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000">
                <a:solidFill>
                  <a:schemeClr val="accent1"/>
                </a:solidFill>
              </a:defRPr>
            </a:lvl1pPr>
            <a:lvl2pPr marL="503971" indent="0">
              <a:buFontTx/>
              <a:buNone/>
              <a:defRPr sz="1000">
                <a:solidFill>
                  <a:schemeClr val="accent1"/>
                </a:solidFill>
              </a:defRPr>
            </a:lvl2pPr>
            <a:lvl3pPr marL="1007943" indent="0">
              <a:buFontTx/>
              <a:buNone/>
              <a:defRPr sz="1000">
                <a:solidFill>
                  <a:schemeClr val="accent1"/>
                </a:solidFill>
              </a:defRPr>
            </a:lvl3pPr>
            <a:lvl4pPr marL="1511914" indent="0">
              <a:buFontTx/>
              <a:buNone/>
              <a:defRPr sz="1000">
                <a:solidFill>
                  <a:schemeClr val="accent1"/>
                </a:solidFill>
              </a:defRPr>
            </a:lvl4pPr>
            <a:lvl5pPr marL="2015886" indent="0">
              <a:buFontTx/>
              <a:buNone/>
              <a:defRPr sz="1000">
                <a:solidFill>
                  <a:schemeClr val="accent1"/>
                </a:solidFill>
              </a:defRPr>
            </a:lvl5pPr>
          </a:lstStyle>
          <a:p>
            <a:pPr lvl="0"/>
            <a:r>
              <a:rPr lang="fr-FR" dirty="0"/>
              <a:t>Date</a:t>
            </a:r>
          </a:p>
        </p:txBody>
      </p:sp>
      <p:pic>
        <p:nvPicPr>
          <p:cNvPr id="5" name="Image 4" descr="Une image contenant Graphique&#10;&#10;Description générée automatiquement">
            <a:extLst>
              <a:ext uri="{FF2B5EF4-FFF2-40B4-BE49-F238E27FC236}">
                <a16:creationId xmlns:a16="http://schemas.microsoft.com/office/drawing/2014/main" id="{B5028838-C20B-804F-3CA3-AA740F82AE9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604" y="6891791"/>
            <a:ext cx="895365" cy="352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252587"/>
      </p:ext>
    </p:extLst>
  </p:cSld>
  <p:clrMapOvr>
    <a:masterClrMapping/>
  </p:clrMapOvr>
  <p:hf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uverture avec partenai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Une image contenant texte, Police, Graphique, logo&#10;&#10;Description générée automatiquement">
            <a:extLst>
              <a:ext uri="{FF2B5EF4-FFF2-40B4-BE49-F238E27FC236}">
                <a16:creationId xmlns:a16="http://schemas.microsoft.com/office/drawing/2014/main" id="{1C27D597-0462-3501-7E5D-D9D2C9C132B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387" y="367649"/>
            <a:ext cx="889671" cy="780539"/>
          </a:xfrm>
          <a:prstGeom prst="rect">
            <a:avLst/>
          </a:prstGeom>
        </p:spPr>
      </p:pic>
      <p:pic>
        <p:nvPicPr>
          <p:cNvPr id="8" name="Image 7" descr="Une image contenant Graphique, Bleu électrique, logo&#10;&#10;Description générée automatiquement">
            <a:extLst>
              <a:ext uri="{FF2B5EF4-FFF2-40B4-BE49-F238E27FC236}">
                <a16:creationId xmlns:a16="http://schemas.microsoft.com/office/drawing/2014/main" id="{8C7CFAB8-CA48-0F6B-42F7-E4D71808A6D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6208" y="324469"/>
            <a:ext cx="1930549" cy="681371"/>
          </a:xfrm>
          <a:prstGeom prst="rect">
            <a:avLst/>
          </a:prstGeom>
        </p:spPr>
      </p:pic>
      <p:sp>
        <p:nvSpPr>
          <p:cNvPr id="12" name="Espace réservé pour une image  11">
            <a:extLst>
              <a:ext uri="{FF2B5EF4-FFF2-40B4-BE49-F238E27FC236}">
                <a16:creationId xmlns:a16="http://schemas.microsoft.com/office/drawing/2014/main" id="{CEA0C62F-281B-1211-066C-495D9D1D8E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442721"/>
            <a:ext cx="13439775" cy="6116954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14" name="Espace réservé du texte 13">
            <a:extLst>
              <a:ext uri="{FF2B5EF4-FFF2-40B4-BE49-F238E27FC236}">
                <a16:creationId xmlns:a16="http://schemas.microsoft.com/office/drawing/2014/main" id="{92F876BB-55E7-81A2-DED6-561C788C993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0387" y="2487458"/>
            <a:ext cx="10311785" cy="90598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400">
                <a:solidFill>
                  <a:schemeClr val="bg1"/>
                </a:solidFill>
                <a:latin typeface="+mj-lt"/>
              </a:defRPr>
            </a:lvl1pPr>
            <a:lvl2pPr marL="503971" indent="0">
              <a:buNone/>
              <a:defRPr/>
            </a:lvl2pPr>
            <a:lvl3pPr marL="1007943" indent="0">
              <a:buNone/>
              <a:defRPr/>
            </a:lvl3pPr>
            <a:lvl4pPr marL="1511914" indent="0">
              <a:buNone/>
              <a:defRPr/>
            </a:lvl4pPr>
            <a:lvl5pPr marL="2015886" indent="0">
              <a:buNone/>
              <a:defRPr/>
            </a:lvl5pPr>
          </a:lstStyle>
          <a:p>
            <a:pPr lvl="0"/>
            <a:r>
              <a:rPr lang="fr-FR" dirty="0"/>
              <a:t>Titre diaporama</a:t>
            </a:r>
          </a:p>
        </p:txBody>
      </p:sp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C2261854-B167-B250-A47D-349C13BE411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0387" y="6071980"/>
            <a:ext cx="5301133" cy="90598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800">
                <a:solidFill>
                  <a:schemeClr val="bg1"/>
                </a:solidFill>
              </a:defRPr>
            </a:lvl1pPr>
            <a:lvl2pPr marL="503971" indent="0">
              <a:buNone/>
              <a:defRPr/>
            </a:lvl2pPr>
            <a:lvl3pPr marL="1007943" indent="0">
              <a:buNone/>
              <a:defRPr/>
            </a:lvl3pPr>
            <a:lvl4pPr marL="1511914" indent="0">
              <a:buNone/>
              <a:defRPr/>
            </a:lvl4pPr>
            <a:lvl5pPr marL="2015886" indent="0">
              <a:buNone/>
              <a:defRPr/>
            </a:lvl5pPr>
          </a:lstStyle>
          <a:p>
            <a:pPr lvl="0"/>
            <a:r>
              <a:rPr lang="fr-FR" dirty="0"/>
              <a:t>Sous-titre</a:t>
            </a:r>
            <a:br>
              <a:rPr lang="fr-FR" dirty="0"/>
            </a:br>
            <a:r>
              <a:rPr lang="fr-FR" dirty="0" err="1"/>
              <a:t>sous-titre</a:t>
            </a:r>
            <a:endParaRPr lang="fr-FR" dirty="0"/>
          </a:p>
        </p:txBody>
      </p:sp>
      <p:sp>
        <p:nvSpPr>
          <p:cNvPr id="18" name="Espace réservé du texte 17">
            <a:extLst>
              <a:ext uri="{FF2B5EF4-FFF2-40B4-BE49-F238E27FC236}">
                <a16:creationId xmlns:a16="http://schemas.microsoft.com/office/drawing/2014/main" id="{8E9C4B17-3C0A-0AA9-A29A-CCA8FB2C921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491841" y="6498218"/>
            <a:ext cx="3532961" cy="47004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>
                <a:solidFill>
                  <a:schemeClr val="bg1"/>
                </a:solidFill>
              </a:defRPr>
            </a:lvl1pPr>
            <a:lvl2pPr marL="503971" indent="0">
              <a:buNone/>
              <a:defRPr/>
            </a:lvl2pPr>
            <a:lvl3pPr marL="1007943" indent="0">
              <a:buNone/>
              <a:defRPr/>
            </a:lvl3pPr>
            <a:lvl4pPr marL="1511914" indent="0">
              <a:buNone/>
              <a:defRPr/>
            </a:lvl4pPr>
            <a:lvl5pPr marL="2015886" indent="0">
              <a:buNone/>
              <a:defRPr/>
            </a:lvl5pPr>
          </a:lstStyle>
          <a:p>
            <a:pPr lvl="0"/>
            <a:r>
              <a:rPr lang="fr-FR" dirty="0"/>
              <a:t>Date</a:t>
            </a:r>
          </a:p>
        </p:txBody>
      </p:sp>
      <p:sp>
        <p:nvSpPr>
          <p:cNvPr id="9" name="Espace réservé pour une image  6">
            <a:extLst>
              <a:ext uri="{FF2B5EF4-FFF2-40B4-BE49-F238E27FC236}">
                <a16:creationId xmlns:a16="http://schemas.microsoft.com/office/drawing/2014/main" id="{E4B5D120-941F-66EB-5F75-A80961DAD58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720339" y="388077"/>
            <a:ext cx="1372235" cy="637540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fr-FR" dirty="0"/>
          </a:p>
        </p:txBody>
      </p:sp>
      <p:sp>
        <p:nvSpPr>
          <p:cNvPr id="10" name="Espace réservé pour une image  6">
            <a:extLst>
              <a:ext uri="{FF2B5EF4-FFF2-40B4-BE49-F238E27FC236}">
                <a16:creationId xmlns:a16="http://schemas.microsoft.com/office/drawing/2014/main" id="{2300A731-CC1E-C72E-3236-B17C15490A3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1557153" y="388077"/>
            <a:ext cx="1372235" cy="637540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548834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chapitr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3986079-7E97-BD4D-71DA-F1E3812C82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0287" y="1941568"/>
            <a:ext cx="9640084" cy="646331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CE921FA4-CE9B-FB96-59E9-ED13724CB2F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30287" y="624280"/>
            <a:ext cx="2774771" cy="64633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4000" b="1">
                <a:solidFill>
                  <a:schemeClr val="bg1"/>
                </a:solidFill>
              </a:defRPr>
            </a:lvl1pPr>
            <a:lvl2pPr marL="503971" indent="0">
              <a:buNone/>
              <a:defRPr sz="2000"/>
            </a:lvl2pPr>
            <a:lvl3pPr marL="1007943" indent="0">
              <a:buNone/>
              <a:defRPr sz="2000"/>
            </a:lvl3pPr>
            <a:lvl4pPr marL="1511914" indent="0">
              <a:buNone/>
              <a:defRPr sz="2000"/>
            </a:lvl4pPr>
            <a:lvl5pPr marL="2015886" indent="0">
              <a:buNone/>
              <a:defRPr sz="2000"/>
            </a:lvl5pPr>
          </a:lstStyle>
          <a:p>
            <a:pPr lvl="0"/>
            <a:r>
              <a:rPr lang="fr-FR" dirty="0"/>
              <a:t>N° Chap.</a:t>
            </a:r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1E9C5665-E6A2-AFB0-D8EB-6028AAAD0BA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86604" y="3485514"/>
            <a:ext cx="9596438" cy="53553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3200" b="0">
                <a:solidFill>
                  <a:schemeClr val="bg1"/>
                </a:solidFill>
              </a:defRPr>
            </a:lvl1pPr>
            <a:lvl2pPr marL="503971" indent="0">
              <a:buNone/>
              <a:defRPr sz="3200" b="1">
                <a:solidFill>
                  <a:schemeClr val="bg1"/>
                </a:solidFill>
              </a:defRPr>
            </a:lvl2pPr>
            <a:lvl3pPr marL="1007943" indent="0">
              <a:buNone/>
              <a:defRPr sz="3200" b="1">
                <a:solidFill>
                  <a:schemeClr val="bg1"/>
                </a:solidFill>
              </a:defRPr>
            </a:lvl3pPr>
            <a:lvl4pPr marL="1511914" indent="0">
              <a:buNone/>
              <a:defRPr sz="3200" b="1">
                <a:solidFill>
                  <a:schemeClr val="bg1"/>
                </a:solidFill>
              </a:defRPr>
            </a:lvl4pPr>
            <a:lvl5pPr marL="2015886" indent="0">
              <a:buNone/>
              <a:defRPr sz="32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fr-FR" dirty="0"/>
              <a:t>Sous-titre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3679BC8C-45DE-AA38-D9F9-BE9453D72891}"/>
              </a:ext>
            </a:extLst>
          </p:cNvPr>
          <p:cNvSpPr txBox="1"/>
          <p:nvPr userDrawn="1"/>
        </p:nvSpPr>
        <p:spPr>
          <a:xfrm>
            <a:off x="11887201" y="7006701"/>
            <a:ext cx="10219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824BBBC7-3AB1-4DAB-804A-1727E1B0357C}" type="slidenum">
              <a:rPr lang="fr-FR" sz="1200" smtClean="0">
                <a:solidFill>
                  <a:schemeClr val="bg1"/>
                </a:solidFill>
              </a:rPr>
              <a:pPr algn="r"/>
              <a:t>‹N°›</a:t>
            </a:fld>
            <a:endParaRPr lang="fr-FR" sz="1600" dirty="0">
              <a:solidFill>
                <a:schemeClr val="bg1"/>
              </a:solidFill>
            </a:endParaRPr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A4533FA4-9D3A-4919-87DD-3A5D39BA523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517096" y="7023845"/>
            <a:ext cx="3187224" cy="2598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 marL="503971" indent="0">
              <a:buNone/>
              <a:defRPr/>
            </a:lvl2pPr>
            <a:lvl3pPr marL="1007943" indent="0">
              <a:buNone/>
              <a:defRPr/>
            </a:lvl3pPr>
            <a:lvl4pPr marL="1511914" indent="0">
              <a:buNone/>
              <a:defRPr/>
            </a:lvl4pPr>
            <a:lvl5pPr marL="2015886" indent="0">
              <a:buNone/>
              <a:defRPr/>
            </a:lvl5pPr>
          </a:lstStyle>
          <a:p>
            <a:pPr lvl="0"/>
            <a:r>
              <a:rPr lang="fr-FR" dirty="0"/>
              <a:t>Titre présentation</a:t>
            </a:r>
          </a:p>
        </p:txBody>
      </p:sp>
    </p:spTree>
    <p:extLst>
      <p:ext uri="{BB962C8B-B14F-4D97-AF65-F5344CB8AC3E}">
        <p14:creationId xmlns:p14="http://schemas.microsoft.com/office/powerpoint/2010/main" val="858596238"/>
      </p:ext>
    </p:extLst>
  </p:cSld>
  <p:clrMapOvr>
    <a:masterClrMapping/>
  </p:clrMapOvr>
  <p:hf hd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e seul sans partenair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3986079-7E97-BD4D-71DA-F1E3812C82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603" y="641424"/>
            <a:ext cx="12071965" cy="646331"/>
          </a:xfrm>
          <a:prstGeom prst="rect">
            <a:avLst/>
          </a:prstGeom>
        </p:spPr>
        <p:txBody>
          <a:bodyPr wrap="square" lIns="0" rIns="0">
            <a:spAutoFit/>
          </a:bodyPr>
          <a:lstStyle>
            <a:lvl1pPr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3679BC8C-45DE-AA38-D9F9-BE9453D72891}"/>
              </a:ext>
            </a:extLst>
          </p:cNvPr>
          <p:cNvSpPr txBox="1"/>
          <p:nvPr userDrawn="1"/>
        </p:nvSpPr>
        <p:spPr>
          <a:xfrm>
            <a:off x="11887201" y="7006701"/>
            <a:ext cx="10219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824BBBC7-3AB1-4DAB-804A-1727E1B0357C}" type="slidenum">
              <a:rPr lang="fr-FR" sz="1200" smtClean="0">
                <a:solidFill>
                  <a:schemeClr val="accent1"/>
                </a:solidFill>
              </a:rPr>
              <a:pPr algn="r"/>
              <a:t>‹N°›</a:t>
            </a:fld>
            <a:endParaRPr lang="fr-FR" sz="1600" dirty="0">
              <a:solidFill>
                <a:schemeClr val="accent1"/>
              </a:solidFill>
            </a:endParaRPr>
          </a:p>
        </p:txBody>
      </p:sp>
      <p:pic>
        <p:nvPicPr>
          <p:cNvPr id="10" name="Image 9" descr="Une image contenant Graphique, Bleu électrique, logo&#10;&#10;Description générée automatiquement">
            <a:extLst>
              <a:ext uri="{FF2B5EF4-FFF2-40B4-BE49-F238E27FC236}">
                <a16:creationId xmlns:a16="http://schemas.microsoft.com/office/drawing/2014/main" id="{1C132213-76AB-1920-FC0F-392322893B0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675" y="6784775"/>
            <a:ext cx="1236480" cy="436405"/>
          </a:xfrm>
          <a:prstGeom prst="rect">
            <a:avLst/>
          </a:prstGeom>
        </p:spPr>
      </p:pic>
      <p:sp>
        <p:nvSpPr>
          <p:cNvPr id="15" name="Espace réservé du texte 14">
            <a:extLst>
              <a:ext uri="{FF2B5EF4-FFF2-40B4-BE49-F238E27FC236}">
                <a16:creationId xmlns:a16="http://schemas.microsoft.com/office/drawing/2014/main" id="{91EE378F-8BF8-3CC7-3557-AC00AB3CC9D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6604" y="1632646"/>
            <a:ext cx="12071964" cy="1812804"/>
          </a:xfrm>
          <a:prstGeom prst="rect">
            <a:avLst/>
          </a:prstGeom>
        </p:spPr>
        <p:txBody>
          <a:bodyPr lIns="0" rIns="0">
            <a:spAutoFit/>
          </a:bodyPr>
          <a:lstStyle>
            <a:lvl1pPr marL="0" indent="0">
              <a:buFontTx/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buFontTx/>
              <a:buNone/>
              <a:defRPr sz="2000">
                <a:solidFill>
                  <a:schemeClr val="accent1"/>
                </a:solidFill>
              </a:defRPr>
            </a:lvl2pPr>
            <a:lvl3pPr marL="342900" indent="-342900">
              <a:buFont typeface="Arial" panose="020B0604020202020204" pitchFamily="34" charset="0"/>
              <a:buChar char="•"/>
              <a:defRPr sz="2000">
                <a:solidFill>
                  <a:schemeClr val="accent1"/>
                </a:solidFill>
              </a:defRPr>
            </a:lvl3pPr>
            <a:lvl4pPr marL="0" indent="0">
              <a:buFontTx/>
              <a:buNone/>
              <a:defRPr sz="1800">
                <a:solidFill>
                  <a:schemeClr val="accent1"/>
                </a:solidFill>
              </a:defRPr>
            </a:lvl4pPr>
            <a:lvl5pPr marL="0" indent="0">
              <a:buFontTx/>
              <a:buNone/>
              <a:defRPr sz="1600" baseline="0">
                <a:solidFill>
                  <a:schemeClr val="accent1"/>
                </a:solidFill>
              </a:defRPr>
            </a:lvl5pPr>
          </a:lstStyle>
          <a:p>
            <a:pPr lvl="0"/>
            <a:r>
              <a:rPr lang="fr-FR" dirty="0"/>
              <a:t>Texte courant niveau 1</a:t>
            </a:r>
          </a:p>
          <a:p>
            <a:pPr lvl="1"/>
            <a:r>
              <a:rPr lang="fr-FR" dirty="0"/>
              <a:t>Texte courant niveau 2</a:t>
            </a:r>
          </a:p>
          <a:p>
            <a:pPr lvl="2"/>
            <a:r>
              <a:rPr lang="fr-FR" dirty="0"/>
              <a:t>Texte courant puce</a:t>
            </a:r>
          </a:p>
          <a:p>
            <a:pPr lvl="3"/>
            <a:r>
              <a:rPr lang="fr-FR" dirty="0"/>
              <a:t>Texte courant niveau 3</a:t>
            </a:r>
          </a:p>
          <a:p>
            <a:pPr lvl="4"/>
            <a:r>
              <a:rPr lang="fr-FR" dirty="0"/>
              <a:t>Texte courant niveau 4</a:t>
            </a:r>
          </a:p>
        </p:txBody>
      </p:sp>
      <p:sp>
        <p:nvSpPr>
          <p:cNvPr id="17" name="Espace réservé du texte 7">
            <a:extLst>
              <a:ext uri="{FF2B5EF4-FFF2-40B4-BE49-F238E27FC236}">
                <a16:creationId xmlns:a16="http://schemas.microsoft.com/office/drawing/2014/main" id="{B863719A-E2AB-682B-F172-C98769C1FFC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517096" y="7023845"/>
            <a:ext cx="3262528" cy="2598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200" b="1">
                <a:solidFill>
                  <a:schemeClr val="accent1"/>
                </a:solidFill>
              </a:defRPr>
            </a:lvl1pPr>
            <a:lvl2pPr marL="503971" indent="0">
              <a:buNone/>
              <a:defRPr/>
            </a:lvl2pPr>
            <a:lvl3pPr marL="1007943" indent="0">
              <a:buNone/>
              <a:defRPr/>
            </a:lvl3pPr>
            <a:lvl4pPr marL="1511914" indent="0">
              <a:buNone/>
              <a:defRPr/>
            </a:lvl4pPr>
            <a:lvl5pPr marL="2015886" indent="0">
              <a:buNone/>
              <a:defRPr/>
            </a:lvl5pPr>
          </a:lstStyle>
          <a:p>
            <a:pPr lvl="0"/>
            <a:r>
              <a:rPr lang="fr-FR" dirty="0"/>
              <a:t>Titre présentation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E20EF15F-5E56-5AF2-B7BD-EA254BEE73DE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5637529" y="7002977"/>
            <a:ext cx="2164715" cy="244415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000">
                <a:solidFill>
                  <a:schemeClr val="accent1"/>
                </a:solidFill>
              </a:defRPr>
            </a:lvl1pPr>
            <a:lvl2pPr marL="503971" indent="0">
              <a:buFontTx/>
              <a:buNone/>
              <a:defRPr sz="1000">
                <a:solidFill>
                  <a:schemeClr val="accent1"/>
                </a:solidFill>
              </a:defRPr>
            </a:lvl2pPr>
            <a:lvl3pPr marL="1007943" indent="0">
              <a:buFontTx/>
              <a:buNone/>
              <a:defRPr sz="1000">
                <a:solidFill>
                  <a:schemeClr val="accent1"/>
                </a:solidFill>
              </a:defRPr>
            </a:lvl3pPr>
            <a:lvl4pPr marL="1511914" indent="0">
              <a:buFontTx/>
              <a:buNone/>
              <a:defRPr sz="1000">
                <a:solidFill>
                  <a:schemeClr val="accent1"/>
                </a:solidFill>
              </a:defRPr>
            </a:lvl4pPr>
            <a:lvl5pPr marL="2015886" indent="0">
              <a:buFontTx/>
              <a:buNone/>
              <a:defRPr sz="1000">
                <a:solidFill>
                  <a:schemeClr val="accent1"/>
                </a:solidFill>
              </a:defRPr>
            </a:lvl5pPr>
          </a:lstStyle>
          <a:p>
            <a:pPr lvl="0"/>
            <a:r>
              <a:rPr lang="fr-FR" dirty="0"/>
              <a:t>Date</a:t>
            </a:r>
          </a:p>
        </p:txBody>
      </p:sp>
      <p:pic>
        <p:nvPicPr>
          <p:cNvPr id="5" name="Image 4" descr="Une image contenant Graphique&#10;&#10;Description générée automatiquement">
            <a:extLst>
              <a:ext uri="{FF2B5EF4-FFF2-40B4-BE49-F238E27FC236}">
                <a16:creationId xmlns:a16="http://schemas.microsoft.com/office/drawing/2014/main" id="{924F964D-CDF7-54DC-DF4E-6E1347A5DA4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604" y="6891791"/>
            <a:ext cx="895365" cy="352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408288"/>
      </p:ext>
    </p:extLst>
  </p:cSld>
  <p:clrMapOvr>
    <a:masterClrMapping/>
  </p:clrMapOvr>
  <p:hf hd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e seul avec logo partenair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3986079-7E97-BD4D-71DA-F1E3812C82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603" y="641424"/>
            <a:ext cx="12071965" cy="646331"/>
          </a:xfrm>
          <a:prstGeom prst="rect">
            <a:avLst/>
          </a:prstGeom>
        </p:spPr>
        <p:txBody>
          <a:bodyPr wrap="square" lIns="0" rIns="0">
            <a:spAutoFit/>
          </a:bodyPr>
          <a:lstStyle>
            <a:lvl1pPr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3679BC8C-45DE-AA38-D9F9-BE9453D72891}"/>
              </a:ext>
            </a:extLst>
          </p:cNvPr>
          <p:cNvSpPr txBox="1"/>
          <p:nvPr userDrawn="1"/>
        </p:nvSpPr>
        <p:spPr>
          <a:xfrm>
            <a:off x="11887201" y="7006701"/>
            <a:ext cx="10219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824BBBC7-3AB1-4DAB-804A-1727E1B0357C}" type="slidenum">
              <a:rPr lang="fr-FR" sz="1200" smtClean="0">
                <a:solidFill>
                  <a:schemeClr val="accent1"/>
                </a:solidFill>
              </a:rPr>
              <a:pPr algn="r"/>
              <a:t>‹N°›</a:t>
            </a:fld>
            <a:endParaRPr lang="fr-FR" sz="1600" dirty="0">
              <a:solidFill>
                <a:schemeClr val="accent1"/>
              </a:solidFill>
            </a:endParaRPr>
          </a:p>
        </p:txBody>
      </p:sp>
      <p:pic>
        <p:nvPicPr>
          <p:cNvPr id="10" name="Image 9" descr="Une image contenant Graphique, Bleu électrique, logo&#10;&#10;Description générée automatiquement">
            <a:extLst>
              <a:ext uri="{FF2B5EF4-FFF2-40B4-BE49-F238E27FC236}">
                <a16:creationId xmlns:a16="http://schemas.microsoft.com/office/drawing/2014/main" id="{1C132213-76AB-1920-FC0F-392322893B0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675" y="6784775"/>
            <a:ext cx="1236480" cy="436405"/>
          </a:xfrm>
          <a:prstGeom prst="rect">
            <a:avLst/>
          </a:prstGeom>
        </p:spPr>
      </p:pic>
      <p:pic>
        <p:nvPicPr>
          <p:cNvPr id="13" name="Image 12" descr="Une image contenant Graphique&#10;&#10;Description générée automatiquement">
            <a:extLst>
              <a:ext uri="{FF2B5EF4-FFF2-40B4-BE49-F238E27FC236}">
                <a16:creationId xmlns:a16="http://schemas.microsoft.com/office/drawing/2014/main" id="{3C75A1BA-470F-11D3-5188-2F8410FF138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604" y="6891791"/>
            <a:ext cx="895365" cy="352720"/>
          </a:xfrm>
          <a:prstGeom prst="rect">
            <a:avLst/>
          </a:prstGeom>
        </p:spPr>
      </p:pic>
      <p:sp>
        <p:nvSpPr>
          <p:cNvPr id="15" name="Espace réservé du texte 14">
            <a:extLst>
              <a:ext uri="{FF2B5EF4-FFF2-40B4-BE49-F238E27FC236}">
                <a16:creationId xmlns:a16="http://schemas.microsoft.com/office/drawing/2014/main" id="{91EE378F-8BF8-3CC7-3557-AC00AB3CC9D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6604" y="1632646"/>
            <a:ext cx="12071964" cy="1812804"/>
          </a:xfrm>
          <a:prstGeom prst="rect">
            <a:avLst/>
          </a:prstGeom>
        </p:spPr>
        <p:txBody>
          <a:bodyPr lIns="0" rIns="0">
            <a:spAutoFit/>
          </a:bodyPr>
          <a:lstStyle>
            <a:lvl1pPr marL="0" indent="0">
              <a:buFontTx/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buFontTx/>
              <a:buNone/>
              <a:defRPr sz="2000">
                <a:solidFill>
                  <a:schemeClr val="accent1"/>
                </a:solidFill>
              </a:defRPr>
            </a:lvl2pPr>
            <a:lvl3pPr marL="342900" indent="-342900">
              <a:buFont typeface="Arial" panose="020B0604020202020204" pitchFamily="34" charset="0"/>
              <a:buChar char="•"/>
              <a:defRPr sz="2000">
                <a:solidFill>
                  <a:schemeClr val="accent1"/>
                </a:solidFill>
              </a:defRPr>
            </a:lvl3pPr>
            <a:lvl4pPr marL="0" indent="0">
              <a:buFontTx/>
              <a:buNone/>
              <a:defRPr sz="1800">
                <a:solidFill>
                  <a:schemeClr val="accent1"/>
                </a:solidFill>
              </a:defRPr>
            </a:lvl4pPr>
            <a:lvl5pPr marL="0" indent="0">
              <a:buFontTx/>
              <a:buNone/>
              <a:defRPr sz="1600" baseline="0">
                <a:solidFill>
                  <a:schemeClr val="accent1"/>
                </a:solidFill>
              </a:defRPr>
            </a:lvl5pPr>
          </a:lstStyle>
          <a:p>
            <a:pPr lvl="0"/>
            <a:r>
              <a:rPr lang="fr-FR" dirty="0"/>
              <a:t>Texte courant niveau 1</a:t>
            </a:r>
          </a:p>
          <a:p>
            <a:pPr lvl="1"/>
            <a:r>
              <a:rPr lang="fr-FR" dirty="0"/>
              <a:t>Texte courant niveau 2</a:t>
            </a:r>
          </a:p>
          <a:p>
            <a:pPr lvl="2"/>
            <a:r>
              <a:rPr lang="fr-FR" dirty="0"/>
              <a:t>Texte courant puce</a:t>
            </a:r>
          </a:p>
          <a:p>
            <a:pPr lvl="3"/>
            <a:r>
              <a:rPr lang="fr-FR" dirty="0"/>
              <a:t>Texte courant niveau 3</a:t>
            </a:r>
          </a:p>
          <a:p>
            <a:pPr lvl="4"/>
            <a:r>
              <a:rPr lang="fr-FR" dirty="0"/>
              <a:t>Texte courant niveau 4</a:t>
            </a:r>
          </a:p>
        </p:txBody>
      </p:sp>
      <p:sp>
        <p:nvSpPr>
          <p:cNvPr id="4" name="Espace réservé pour une image  3">
            <a:extLst>
              <a:ext uri="{FF2B5EF4-FFF2-40B4-BE49-F238E27FC236}">
                <a16:creationId xmlns:a16="http://schemas.microsoft.com/office/drawing/2014/main" id="{BF8915E5-7A05-C14E-C483-CF93506122E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3529861" y="6844652"/>
            <a:ext cx="1835765" cy="43904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/>
            </a:lvl1pPr>
          </a:lstStyle>
          <a:p>
            <a:r>
              <a:rPr lang="fr-FR" dirty="0"/>
              <a:t>Logo partenaire</a:t>
            </a:r>
          </a:p>
        </p:txBody>
      </p:sp>
      <p:sp>
        <p:nvSpPr>
          <p:cNvPr id="7" name="Espace réservé du texte 7">
            <a:extLst>
              <a:ext uri="{FF2B5EF4-FFF2-40B4-BE49-F238E27FC236}">
                <a16:creationId xmlns:a16="http://schemas.microsoft.com/office/drawing/2014/main" id="{3E1999B3-13BA-CE0E-F071-EF7E80B5914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517096" y="7023845"/>
            <a:ext cx="3370105" cy="2598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200" b="1">
                <a:solidFill>
                  <a:schemeClr val="accent1"/>
                </a:solidFill>
              </a:defRPr>
            </a:lvl1pPr>
            <a:lvl2pPr marL="503971" indent="0">
              <a:buNone/>
              <a:defRPr/>
            </a:lvl2pPr>
            <a:lvl3pPr marL="1007943" indent="0">
              <a:buNone/>
              <a:defRPr/>
            </a:lvl3pPr>
            <a:lvl4pPr marL="1511914" indent="0">
              <a:buNone/>
              <a:defRPr/>
            </a:lvl4pPr>
            <a:lvl5pPr marL="2015886" indent="0">
              <a:buNone/>
              <a:defRPr/>
            </a:lvl5pPr>
          </a:lstStyle>
          <a:p>
            <a:pPr lvl="0"/>
            <a:r>
              <a:rPr lang="fr-FR" dirty="0"/>
              <a:t>Titre présentation</a:t>
            </a:r>
          </a:p>
        </p:txBody>
      </p:sp>
      <p:sp>
        <p:nvSpPr>
          <p:cNvPr id="3" name="Espace réservé du contenu 3">
            <a:extLst>
              <a:ext uri="{FF2B5EF4-FFF2-40B4-BE49-F238E27FC236}">
                <a16:creationId xmlns:a16="http://schemas.microsoft.com/office/drawing/2014/main" id="{B3BEA72F-EBA0-759D-2844-219393BA4D01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5637529" y="7002977"/>
            <a:ext cx="2164715" cy="244415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000">
                <a:solidFill>
                  <a:schemeClr val="accent1"/>
                </a:solidFill>
              </a:defRPr>
            </a:lvl1pPr>
            <a:lvl2pPr marL="503971" indent="0">
              <a:buFontTx/>
              <a:buNone/>
              <a:defRPr sz="1000">
                <a:solidFill>
                  <a:schemeClr val="accent1"/>
                </a:solidFill>
              </a:defRPr>
            </a:lvl2pPr>
            <a:lvl3pPr marL="1007943" indent="0">
              <a:buFontTx/>
              <a:buNone/>
              <a:defRPr sz="1000">
                <a:solidFill>
                  <a:schemeClr val="accent1"/>
                </a:solidFill>
              </a:defRPr>
            </a:lvl3pPr>
            <a:lvl4pPr marL="1511914" indent="0">
              <a:buFontTx/>
              <a:buNone/>
              <a:defRPr sz="1000">
                <a:solidFill>
                  <a:schemeClr val="accent1"/>
                </a:solidFill>
              </a:defRPr>
            </a:lvl4pPr>
            <a:lvl5pPr marL="2015886" indent="0">
              <a:buFontTx/>
              <a:buNone/>
              <a:defRPr sz="1000">
                <a:solidFill>
                  <a:schemeClr val="accent1"/>
                </a:solidFill>
              </a:defRPr>
            </a:lvl5pPr>
          </a:lstStyle>
          <a:p>
            <a:pPr lvl="0"/>
            <a:r>
              <a:rPr lang="fr-FR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966482227"/>
      </p:ext>
    </p:extLst>
  </p:cSld>
  <p:clrMapOvr>
    <a:masterClrMapping/>
  </p:clrMapOvr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e avec 1 image sans partenair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3986079-7E97-BD4D-71DA-F1E3812C82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603" y="641424"/>
            <a:ext cx="12071965" cy="646331"/>
          </a:xfrm>
          <a:prstGeom prst="rect">
            <a:avLst/>
          </a:prstGeom>
        </p:spPr>
        <p:txBody>
          <a:bodyPr wrap="square" lIns="0" rIns="0">
            <a:spAutoFit/>
          </a:bodyPr>
          <a:lstStyle>
            <a:lvl1pPr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3679BC8C-45DE-AA38-D9F9-BE9453D72891}"/>
              </a:ext>
            </a:extLst>
          </p:cNvPr>
          <p:cNvSpPr txBox="1"/>
          <p:nvPr userDrawn="1"/>
        </p:nvSpPr>
        <p:spPr>
          <a:xfrm>
            <a:off x="11887201" y="7006701"/>
            <a:ext cx="10219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824BBBC7-3AB1-4DAB-804A-1727E1B0357C}" type="slidenum">
              <a:rPr lang="fr-FR" sz="1200" smtClean="0">
                <a:solidFill>
                  <a:schemeClr val="accent1"/>
                </a:solidFill>
              </a:rPr>
              <a:pPr algn="r"/>
              <a:t>‹N°›</a:t>
            </a:fld>
            <a:endParaRPr lang="fr-FR" sz="1600" dirty="0">
              <a:solidFill>
                <a:schemeClr val="accent1"/>
              </a:solidFill>
            </a:endParaRPr>
          </a:p>
        </p:txBody>
      </p:sp>
      <p:pic>
        <p:nvPicPr>
          <p:cNvPr id="10" name="Image 9" descr="Une image contenant Graphique, Bleu électrique, logo&#10;&#10;Description générée automatiquement">
            <a:extLst>
              <a:ext uri="{FF2B5EF4-FFF2-40B4-BE49-F238E27FC236}">
                <a16:creationId xmlns:a16="http://schemas.microsoft.com/office/drawing/2014/main" id="{1C132213-76AB-1920-FC0F-392322893B0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675" y="6784775"/>
            <a:ext cx="1236480" cy="436405"/>
          </a:xfrm>
          <a:prstGeom prst="rect">
            <a:avLst/>
          </a:prstGeom>
        </p:spPr>
      </p:pic>
      <p:sp>
        <p:nvSpPr>
          <p:cNvPr id="15" name="Espace réservé du texte 14">
            <a:extLst>
              <a:ext uri="{FF2B5EF4-FFF2-40B4-BE49-F238E27FC236}">
                <a16:creationId xmlns:a16="http://schemas.microsoft.com/office/drawing/2014/main" id="{91EE378F-8BF8-3CC7-3557-AC00AB3CC9D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719887" y="1713110"/>
            <a:ext cx="6031696" cy="1812804"/>
          </a:xfrm>
          <a:prstGeom prst="rect">
            <a:avLst/>
          </a:prstGeom>
        </p:spPr>
        <p:txBody>
          <a:bodyPr lIns="0" rIns="0">
            <a:spAutoFit/>
          </a:bodyPr>
          <a:lstStyle>
            <a:lvl1pPr marL="0" indent="0">
              <a:buFontTx/>
              <a:buNone/>
              <a:defRPr sz="2800" b="1">
                <a:solidFill>
                  <a:schemeClr val="accent1"/>
                </a:solidFill>
              </a:defRPr>
            </a:lvl1pPr>
            <a:lvl2pPr marL="0" indent="0">
              <a:buFontTx/>
              <a:buNone/>
              <a:defRPr sz="2000">
                <a:solidFill>
                  <a:schemeClr val="accent1"/>
                </a:solidFill>
              </a:defRPr>
            </a:lvl2pPr>
            <a:lvl3pPr marL="342900" indent="-342900">
              <a:buFont typeface="Arial" panose="020B0604020202020204" pitchFamily="34" charset="0"/>
              <a:buChar char="•"/>
              <a:defRPr sz="2000">
                <a:solidFill>
                  <a:schemeClr val="accent1"/>
                </a:solidFill>
              </a:defRPr>
            </a:lvl3pPr>
            <a:lvl4pPr marL="0" indent="0">
              <a:buFontTx/>
              <a:buNone/>
              <a:defRPr sz="1800">
                <a:solidFill>
                  <a:schemeClr val="accent1"/>
                </a:solidFill>
              </a:defRPr>
            </a:lvl4pPr>
            <a:lvl5pPr marL="0" indent="0">
              <a:buFontTx/>
              <a:buNone/>
              <a:defRPr sz="1600" baseline="0">
                <a:solidFill>
                  <a:schemeClr val="accent1"/>
                </a:solidFill>
              </a:defRPr>
            </a:lvl5pPr>
          </a:lstStyle>
          <a:p>
            <a:pPr lvl="0"/>
            <a:r>
              <a:rPr lang="fr-FR" dirty="0"/>
              <a:t>Texte courant niveau 1</a:t>
            </a:r>
          </a:p>
          <a:p>
            <a:pPr lvl="1"/>
            <a:r>
              <a:rPr lang="fr-FR" dirty="0"/>
              <a:t>Texte courant niveau 2</a:t>
            </a:r>
          </a:p>
          <a:p>
            <a:pPr lvl="2"/>
            <a:r>
              <a:rPr lang="fr-FR" dirty="0"/>
              <a:t>Texte courant puce</a:t>
            </a:r>
          </a:p>
          <a:p>
            <a:pPr lvl="3"/>
            <a:r>
              <a:rPr lang="fr-FR" dirty="0"/>
              <a:t>Texte courant niveau 3</a:t>
            </a:r>
          </a:p>
          <a:p>
            <a:pPr lvl="4"/>
            <a:r>
              <a:rPr lang="fr-FR" dirty="0"/>
              <a:t>Texte courant niveau 4</a:t>
            </a:r>
          </a:p>
        </p:txBody>
      </p:sp>
      <p:sp>
        <p:nvSpPr>
          <p:cNvPr id="17" name="Espace réservé du texte 7">
            <a:extLst>
              <a:ext uri="{FF2B5EF4-FFF2-40B4-BE49-F238E27FC236}">
                <a16:creationId xmlns:a16="http://schemas.microsoft.com/office/drawing/2014/main" id="{B863719A-E2AB-682B-F172-C98769C1FFC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517096" y="7023845"/>
            <a:ext cx="3262528" cy="2598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200" b="1">
                <a:solidFill>
                  <a:schemeClr val="accent1"/>
                </a:solidFill>
              </a:defRPr>
            </a:lvl1pPr>
            <a:lvl2pPr marL="503971" indent="0">
              <a:buNone/>
              <a:defRPr/>
            </a:lvl2pPr>
            <a:lvl3pPr marL="1007943" indent="0">
              <a:buNone/>
              <a:defRPr/>
            </a:lvl3pPr>
            <a:lvl4pPr marL="1511914" indent="0">
              <a:buNone/>
              <a:defRPr/>
            </a:lvl4pPr>
            <a:lvl5pPr marL="2015886" indent="0">
              <a:buNone/>
              <a:defRPr/>
            </a:lvl5pPr>
          </a:lstStyle>
          <a:p>
            <a:pPr lvl="0"/>
            <a:r>
              <a:rPr lang="fr-FR" dirty="0"/>
              <a:t>Titre présentation</a:t>
            </a:r>
          </a:p>
        </p:txBody>
      </p:sp>
      <p:sp>
        <p:nvSpPr>
          <p:cNvPr id="4" name="Espace réservé pour une image  3">
            <a:extLst>
              <a:ext uri="{FF2B5EF4-FFF2-40B4-BE49-F238E27FC236}">
                <a16:creationId xmlns:a16="http://schemas.microsoft.com/office/drawing/2014/main" id="{FDC29645-0B40-B034-F898-D4A761A4E89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87388" y="1713110"/>
            <a:ext cx="5562600" cy="462260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endParaRPr lang="fr-FR"/>
          </a:p>
        </p:txBody>
      </p:sp>
      <p:sp>
        <p:nvSpPr>
          <p:cNvPr id="3" name="Espace réservé du contenu 3">
            <a:extLst>
              <a:ext uri="{FF2B5EF4-FFF2-40B4-BE49-F238E27FC236}">
                <a16:creationId xmlns:a16="http://schemas.microsoft.com/office/drawing/2014/main" id="{73F0FF25-4830-4B92-E347-BB5467AB1DBD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5637529" y="7002977"/>
            <a:ext cx="2164715" cy="244415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000">
                <a:solidFill>
                  <a:schemeClr val="accent1"/>
                </a:solidFill>
              </a:defRPr>
            </a:lvl1pPr>
            <a:lvl2pPr marL="503971" indent="0">
              <a:buFontTx/>
              <a:buNone/>
              <a:defRPr sz="1000">
                <a:solidFill>
                  <a:schemeClr val="accent1"/>
                </a:solidFill>
              </a:defRPr>
            </a:lvl2pPr>
            <a:lvl3pPr marL="1007943" indent="0">
              <a:buFontTx/>
              <a:buNone/>
              <a:defRPr sz="1000">
                <a:solidFill>
                  <a:schemeClr val="accent1"/>
                </a:solidFill>
              </a:defRPr>
            </a:lvl3pPr>
            <a:lvl4pPr marL="1511914" indent="0">
              <a:buFontTx/>
              <a:buNone/>
              <a:defRPr sz="1000">
                <a:solidFill>
                  <a:schemeClr val="accent1"/>
                </a:solidFill>
              </a:defRPr>
            </a:lvl4pPr>
            <a:lvl5pPr marL="2015886" indent="0">
              <a:buFontTx/>
              <a:buNone/>
              <a:defRPr sz="1000">
                <a:solidFill>
                  <a:schemeClr val="accent1"/>
                </a:solidFill>
              </a:defRPr>
            </a:lvl5pPr>
          </a:lstStyle>
          <a:p>
            <a:pPr lvl="0"/>
            <a:r>
              <a:rPr lang="fr-FR" dirty="0"/>
              <a:t>Date</a:t>
            </a:r>
          </a:p>
        </p:txBody>
      </p:sp>
      <p:pic>
        <p:nvPicPr>
          <p:cNvPr id="5" name="Image 4" descr="Une image contenant Graphique&#10;&#10;Description générée automatiquement">
            <a:extLst>
              <a:ext uri="{FF2B5EF4-FFF2-40B4-BE49-F238E27FC236}">
                <a16:creationId xmlns:a16="http://schemas.microsoft.com/office/drawing/2014/main" id="{5E6F08FE-6BA1-CC2B-4386-45BC7656678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604" y="6891791"/>
            <a:ext cx="895365" cy="352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307266"/>
      </p:ext>
    </p:extLst>
  </p:cSld>
  <p:clrMapOvr>
    <a:masterClrMapping/>
  </p:clrMapOvr>
  <p:hf hd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e avec 1 image avec logo partenair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3986079-7E97-BD4D-71DA-F1E3812C82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603" y="641424"/>
            <a:ext cx="12071965" cy="646331"/>
          </a:xfrm>
          <a:prstGeom prst="rect">
            <a:avLst/>
          </a:prstGeom>
        </p:spPr>
        <p:txBody>
          <a:bodyPr wrap="square" lIns="0" rIns="0">
            <a:spAutoFit/>
          </a:bodyPr>
          <a:lstStyle>
            <a:lvl1pPr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3679BC8C-45DE-AA38-D9F9-BE9453D72891}"/>
              </a:ext>
            </a:extLst>
          </p:cNvPr>
          <p:cNvSpPr txBox="1"/>
          <p:nvPr userDrawn="1"/>
        </p:nvSpPr>
        <p:spPr>
          <a:xfrm>
            <a:off x="11887201" y="7006701"/>
            <a:ext cx="10219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824BBBC7-3AB1-4DAB-804A-1727E1B0357C}" type="slidenum">
              <a:rPr lang="fr-FR" sz="1200" smtClean="0">
                <a:solidFill>
                  <a:schemeClr val="accent1"/>
                </a:solidFill>
              </a:rPr>
              <a:pPr algn="r"/>
              <a:t>‹N°›</a:t>
            </a:fld>
            <a:endParaRPr lang="fr-FR" sz="1600" dirty="0">
              <a:solidFill>
                <a:schemeClr val="accent1"/>
              </a:solidFill>
            </a:endParaRPr>
          </a:p>
        </p:txBody>
      </p:sp>
      <p:pic>
        <p:nvPicPr>
          <p:cNvPr id="10" name="Image 9" descr="Une image contenant Graphique, Bleu électrique, logo&#10;&#10;Description générée automatiquement">
            <a:extLst>
              <a:ext uri="{FF2B5EF4-FFF2-40B4-BE49-F238E27FC236}">
                <a16:creationId xmlns:a16="http://schemas.microsoft.com/office/drawing/2014/main" id="{1C132213-76AB-1920-FC0F-392322893B0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675" y="6784775"/>
            <a:ext cx="1236480" cy="436405"/>
          </a:xfrm>
          <a:prstGeom prst="rect">
            <a:avLst/>
          </a:prstGeom>
        </p:spPr>
      </p:pic>
      <p:sp>
        <p:nvSpPr>
          <p:cNvPr id="15" name="Espace réservé du texte 14">
            <a:extLst>
              <a:ext uri="{FF2B5EF4-FFF2-40B4-BE49-F238E27FC236}">
                <a16:creationId xmlns:a16="http://schemas.microsoft.com/office/drawing/2014/main" id="{91EE378F-8BF8-3CC7-3557-AC00AB3CC9D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719887" y="1713110"/>
            <a:ext cx="6031696" cy="1812804"/>
          </a:xfrm>
          <a:prstGeom prst="rect">
            <a:avLst/>
          </a:prstGeom>
        </p:spPr>
        <p:txBody>
          <a:bodyPr lIns="0" rIns="0">
            <a:spAutoFit/>
          </a:bodyPr>
          <a:lstStyle>
            <a:lvl1pPr marL="0" indent="0">
              <a:buFontTx/>
              <a:buNone/>
              <a:defRPr sz="2800" b="1">
                <a:solidFill>
                  <a:schemeClr val="accent1"/>
                </a:solidFill>
              </a:defRPr>
            </a:lvl1pPr>
            <a:lvl2pPr marL="0" indent="0">
              <a:buFontTx/>
              <a:buNone/>
              <a:defRPr sz="2000">
                <a:solidFill>
                  <a:schemeClr val="accent1"/>
                </a:solidFill>
              </a:defRPr>
            </a:lvl2pPr>
            <a:lvl3pPr marL="342900" indent="-342900">
              <a:buFont typeface="Arial" panose="020B0604020202020204" pitchFamily="34" charset="0"/>
              <a:buChar char="•"/>
              <a:defRPr sz="2000">
                <a:solidFill>
                  <a:schemeClr val="accent1"/>
                </a:solidFill>
              </a:defRPr>
            </a:lvl3pPr>
            <a:lvl4pPr marL="0" indent="0">
              <a:buFontTx/>
              <a:buNone/>
              <a:defRPr sz="1800">
                <a:solidFill>
                  <a:schemeClr val="accent1"/>
                </a:solidFill>
              </a:defRPr>
            </a:lvl4pPr>
            <a:lvl5pPr marL="0" indent="0">
              <a:buFontTx/>
              <a:buNone/>
              <a:defRPr sz="1600" baseline="0">
                <a:solidFill>
                  <a:schemeClr val="accent1"/>
                </a:solidFill>
              </a:defRPr>
            </a:lvl5pPr>
          </a:lstStyle>
          <a:p>
            <a:pPr lvl="0"/>
            <a:r>
              <a:rPr lang="fr-FR" dirty="0"/>
              <a:t>Texte courant niveau 1</a:t>
            </a:r>
          </a:p>
          <a:p>
            <a:pPr lvl="1"/>
            <a:r>
              <a:rPr lang="fr-FR" dirty="0"/>
              <a:t>Texte courant niveau 2</a:t>
            </a:r>
          </a:p>
          <a:p>
            <a:pPr lvl="2"/>
            <a:r>
              <a:rPr lang="fr-FR" dirty="0"/>
              <a:t>Texte courant puce</a:t>
            </a:r>
          </a:p>
          <a:p>
            <a:pPr lvl="3"/>
            <a:r>
              <a:rPr lang="fr-FR" dirty="0"/>
              <a:t>Texte courant niveau 3</a:t>
            </a:r>
          </a:p>
          <a:p>
            <a:pPr lvl="4"/>
            <a:r>
              <a:rPr lang="fr-FR" dirty="0"/>
              <a:t>Texte courant niveau 4</a:t>
            </a:r>
          </a:p>
        </p:txBody>
      </p:sp>
      <p:sp>
        <p:nvSpPr>
          <p:cNvPr id="17" name="Espace réservé du texte 7">
            <a:extLst>
              <a:ext uri="{FF2B5EF4-FFF2-40B4-BE49-F238E27FC236}">
                <a16:creationId xmlns:a16="http://schemas.microsoft.com/office/drawing/2014/main" id="{B863719A-E2AB-682B-F172-C98769C1FFC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517096" y="7023845"/>
            <a:ext cx="3262528" cy="2598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200" b="1">
                <a:solidFill>
                  <a:schemeClr val="accent1"/>
                </a:solidFill>
              </a:defRPr>
            </a:lvl1pPr>
            <a:lvl2pPr marL="503971" indent="0">
              <a:buNone/>
              <a:defRPr/>
            </a:lvl2pPr>
            <a:lvl3pPr marL="1007943" indent="0">
              <a:buNone/>
              <a:defRPr/>
            </a:lvl3pPr>
            <a:lvl4pPr marL="1511914" indent="0">
              <a:buNone/>
              <a:defRPr/>
            </a:lvl4pPr>
            <a:lvl5pPr marL="2015886" indent="0">
              <a:buNone/>
              <a:defRPr/>
            </a:lvl5pPr>
          </a:lstStyle>
          <a:p>
            <a:pPr lvl="0"/>
            <a:r>
              <a:rPr lang="fr-FR" dirty="0"/>
              <a:t>Titre présentation</a:t>
            </a:r>
          </a:p>
        </p:txBody>
      </p:sp>
      <p:sp>
        <p:nvSpPr>
          <p:cNvPr id="4" name="Espace réservé pour une image  3">
            <a:extLst>
              <a:ext uri="{FF2B5EF4-FFF2-40B4-BE49-F238E27FC236}">
                <a16:creationId xmlns:a16="http://schemas.microsoft.com/office/drawing/2014/main" id="{FDC29645-0B40-B034-F898-D4A761A4E89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87388" y="1713110"/>
            <a:ext cx="5562600" cy="462260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endParaRPr lang="fr-FR"/>
          </a:p>
        </p:txBody>
      </p:sp>
      <p:sp>
        <p:nvSpPr>
          <p:cNvPr id="3" name="Espace réservé pour une image  3">
            <a:extLst>
              <a:ext uri="{FF2B5EF4-FFF2-40B4-BE49-F238E27FC236}">
                <a16:creationId xmlns:a16="http://schemas.microsoft.com/office/drawing/2014/main" id="{7F08ED9D-9024-BB26-8A80-830509FFDFF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529861" y="6844652"/>
            <a:ext cx="1835765" cy="43904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/>
            </a:lvl1pPr>
          </a:lstStyle>
          <a:p>
            <a:r>
              <a:rPr lang="fr-FR" dirty="0"/>
              <a:t>Logo partenaire</a:t>
            </a:r>
          </a:p>
        </p:txBody>
      </p:sp>
      <p:sp>
        <p:nvSpPr>
          <p:cNvPr id="5" name="Espace réservé du contenu 3">
            <a:extLst>
              <a:ext uri="{FF2B5EF4-FFF2-40B4-BE49-F238E27FC236}">
                <a16:creationId xmlns:a16="http://schemas.microsoft.com/office/drawing/2014/main" id="{E93448BE-0ECB-6320-98B0-5A9C4AC8C485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5637529" y="7002977"/>
            <a:ext cx="2164715" cy="244415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000">
                <a:solidFill>
                  <a:schemeClr val="accent1"/>
                </a:solidFill>
              </a:defRPr>
            </a:lvl1pPr>
            <a:lvl2pPr marL="503971" indent="0">
              <a:buFontTx/>
              <a:buNone/>
              <a:defRPr sz="1000">
                <a:solidFill>
                  <a:schemeClr val="accent1"/>
                </a:solidFill>
              </a:defRPr>
            </a:lvl2pPr>
            <a:lvl3pPr marL="1007943" indent="0">
              <a:buFontTx/>
              <a:buNone/>
              <a:defRPr sz="1000">
                <a:solidFill>
                  <a:schemeClr val="accent1"/>
                </a:solidFill>
              </a:defRPr>
            </a:lvl3pPr>
            <a:lvl4pPr marL="1511914" indent="0">
              <a:buFontTx/>
              <a:buNone/>
              <a:defRPr sz="1000">
                <a:solidFill>
                  <a:schemeClr val="accent1"/>
                </a:solidFill>
              </a:defRPr>
            </a:lvl4pPr>
            <a:lvl5pPr marL="2015886" indent="0">
              <a:buFontTx/>
              <a:buNone/>
              <a:defRPr sz="1000">
                <a:solidFill>
                  <a:schemeClr val="accent1"/>
                </a:solidFill>
              </a:defRPr>
            </a:lvl5pPr>
          </a:lstStyle>
          <a:p>
            <a:pPr lvl="0"/>
            <a:r>
              <a:rPr lang="fr-FR" dirty="0"/>
              <a:t>Date</a:t>
            </a:r>
          </a:p>
        </p:txBody>
      </p:sp>
      <p:pic>
        <p:nvPicPr>
          <p:cNvPr id="6" name="Image 5" descr="Une image contenant Graphique&#10;&#10;Description générée automatiquement">
            <a:extLst>
              <a:ext uri="{FF2B5EF4-FFF2-40B4-BE49-F238E27FC236}">
                <a16:creationId xmlns:a16="http://schemas.microsoft.com/office/drawing/2014/main" id="{A35CAAED-CA10-AFBA-7661-432B63D98E9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604" y="6891791"/>
            <a:ext cx="895365" cy="352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209980"/>
      </p:ext>
    </p:extLst>
  </p:cSld>
  <p:clrMapOvr>
    <a:masterClrMapping/>
  </p:clrMapOvr>
  <p:hf hd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e avec 2 images sans partenair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3986079-7E97-BD4D-71DA-F1E3812C82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603" y="641424"/>
            <a:ext cx="12071965" cy="646331"/>
          </a:xfrm>
          <a:prstGeom prst="rect">
            <a:avLst/>
          </a:prstGeom>
        </p:spPr>
        <p:txBody>
          <a:bodyPr wrap="square" lIns="0" rIns="0">
            <a:spAutoFit/>
          </a:bodyPr>
          <a:lstStyle>
            <a:lvl1pPr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3679BC8C-45DE-AA38-D9F9-BE9453D72891}"/>
              </a:ext>
            </a:extLst>
          </p:cNvPr>
          <p:cNvSpPr txBox="1"/>
          <p:nvPr userDrawn="1"/>
        </p:nvSpPr>
        <p:spPr>
          <a:xfrm>
            <a:off x="11887201" y="7006701"/>
            <a:ext cx="10219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824BBBC7-3AB1-4DAB-804A-1727E1B0357C}" type="slidenum">
              <a:rPr lang="fr-FR" sz="1200" smtClean="0">
                <a:solidFill>
                  <a:schemeClr val="accent1"/>
                </a:solidFill>
              </a:rPr>
              <a:pPr algn="r"/>
              <a:t>‹N°›</a:t>
            </a:fld>
            <a:endParaRPr lang="fr-FR" sz="1600" dirty="0">
              <a:solidFill>
                <a:schemeClr val="accent1"/>
              </a:solidFill>
            </a:endParaRPr>
          </a:p>
        </p:txBody>
      </p:sp>
      <p:pic>
        <p:nvPicPr>
          <p:cNvPr id="10" name="Image 9" descr="Une image contenant Graphique, Bleu électrique, logo&#10;&#10;Description générée automatiquement">
            <a:extLst>
              <a:ext uri="{FF2B5EF4-FFF2-40B4-BE49-F238E27FC236}">
                <a16:creationId xmlns:a16="http://schemas.microsoft.com/office/drawing/2014/main" id="{1C132213-76AB-1920-FC0F-392322893B0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675" y="6784775"/>
            <a:ext cx="1236480" cy="436405"/>
          </a:xfrm>
          <a:prstGeom prst="rect">
            <a:avLst/>
          </a:prstGeom>
        </p:spPr>
      </p:pic>
      <p:sp>
        <p:nvSpPr>
          <p:cNvPr id="15" name="Espace réservé du texte 14">
            <a:extLst>
              <a:ext uri="{FF2B5EF4-FFF2-40B4-BE49-F238E27FC236}">
                <a16:creationId xmlns:a16="http://schemas.microsoft.com/office/drawing/2014/main" id="{91EE378F-8BF8-3CC7-3557-AC00AB3CC9D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6603" y="1710516"/>
            <a:ext cx="4584644" cy="1812804"/>
          </a:xfrm>
          <a:prstGeom prst="rect">
            <a:avLst/>
          </a:prstGeom>
        </p:spPr>
        <p:txBody>
          <a:bodyPr wrap="square" lIns="0" rIns="0">
            <a:spAutoFit/>
          </a:bodyPr>
          <a:lstStyle>
            <a:lvl1pPr marL="0" indent="0">
              <a:buFontTx/>
              <a:buNone/>
              <a:defRPr sz="2800" b="1">
                <a:solidFill>
                  <a:schemeClr val="accent1"/>
                </a:solidFill>
              </a:defRPr>
            </a:lvl1pPr>
            <a:lvl2pPr marL="0" indent="0">
              <a:buFontTx/>
              <a:buNone/>
              <a:defRPr sz="2000">
                <a:solidFill>
                  <a:schemeClr val="accent1"/>
                </a:solidFill>
              </a:defRPr>
            </a:lvl2pPr>
            <a:lvl3pPr marL="342900" indent="-342900">
              <a:buFont typeface="Arial" panose="020B0604020202020204" pitchFamily="34" charset="0"/>
              <a:buChar char="•"/>
              <a:defRPr sz="2000">
                <a:solidFill>
                  <a:schemeClr val="accent1"/>
                </a:solidFill>
              </a:defRPr>
            </a:lvl3pPr>
            <a:lvl4pPr marL="0" indent="0">
              <a:buFontTx/>
              <a:buNone/>
              <a:defRPr sz="1800">
                <a:solidFill>
                  <a:schemeClr val="accent1"/>
                </a:solidFill>
              </a:defRPr>
            </a:lvl4pPr>
            <a:lvl5pPr marL="0" indent="0">
              <a:buFontTx/>
              <a:buNone/>
              <a:defRPr sz="1600" baseline="0">
                <a:solidFill>
                  <a:schemeClr val="accent1"/>
                </a:solidFill>
              </a:defRPr>
            </a:lvl5pPr>
          </a:lstStyle>
          <a:p>
            <a:pPr lvl="0"/>
            <a:r>
              <a:rPr lang="fr-FR" dirty="0"/>
              <a:t>Texte courant niveau 1</a:t>
            </a:r>
          </a:p>
          <a:p>
            <a:pPr lvl="1"/>
            <a:r>
              <a:rPr lang="fr-FR" dirty="0"/>
              <a:t>Texte courant niveau 2</a:t>
            </a:r>
          </a:p>
          <a:p>
            <a:pPr lvl="2"/>
            <a:r>
              <a:rPr lang="fr-FR" dirty="0"/>
              <a:t>Texte courant puce</a:t>
            </a:r>
          </a:p>
          <a:p>
            <a:pPr lvl="3"/>
            <a:r>
              <a:rPr lang="fr-FR" dirty="0"/>
              <a:t>Texte courant niveau 3</a:t>
            </a:r>
          </a:p>
          <a:p>
            <a:pPr lvl="4"/>
            <a:r>
              <a:rPr lang="fr-FR" dirty="0"/>
              <a:t>Texte courant niveau 4</a:t>
            </a:r>
          </a:p>
        </p:txBody>
      </p:sp>
      <p:sp>
        <p:nvSpPr>
          <p:cNvPr id="17" name="Espace réservé du texte 7">
            <a:extLst>
              <a:ext uri="{FF2B5EF4-FFF2-40B4-BE49-F238E27FC236}">
                <a16:creationId xmlns:a16="http://schemas.microsoft.com/office/drawing/2014/main" id="{B863719A-E2AB-682B-F172-C98769C1FFC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517096" y="7023845"/>
            <a:ext cx="3262528" cy="2598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200" b="1">
                <a:solidFill>
                  <a:schemeClr val="accent1"/>
                </a:solidFill>
              </a:defRPr>
            </a:lvl1pPr>
            <a:lvl2pPr marL="503971" indent="0">
              <a:buNone/>
              <a:defRPr/>
            </a:lvl2pPr>
            <a:lvl3pPr marL="1007943" indent="0">
              <a:buNone/>
              <a:defRPr/>
            </a:lvl3pPr>
            <a:lvl4pPr marL="1511914" indent="0">
              <a:buNone/>
              <a:defRPr/>
            </a:lvl4pPr>
            <a:lvl5pPr marL="2015886" indent="0">
              <a:buNone/>
              <a:defRPr/>
            </a:lvl5pPr>
          </a:lstStyle>
          <a:p>
            <a:pPr lvl="0"/>
            <a:r>
              <a:rPr lang="fr-FR" dirty="0"/>
              <a:t>Titre présentation</a:t>
            </a:r>
          </a:p>
        </p:txBody>
      </p:sp>
      <p:sp>
        <p:nvSpPr>
          <p:cNvPr id="4" name="Espace réservé pour une image  3">
            <a:extLst>
              <a:ext uri="{FF2B5EF4-FFF2-40B4-BE49-F238E27FC236}">
                <a16:creationId xmlns:a16="http://schemas.microsoft.com/office/drawing/2014/main" id="{FDC29645-0B40-B034-F898-D4A761A4E89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743482" y="1725053"/>
            <a:ext cx="3228396" cy="462260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endParaRPr lang="fr-FR"/>
          </a:p>
        </p:txBody>
      </p:sp>
      <p:sp>
        <p:nvSpPr>
          <p:cNvPr id="3" name="Espace réservé pour une image  3">
            <a:extLst>
              <a:ext uri="{FF2B5EF4-FFF2-40B4-BE49-F238E27FC236}">
                <a16:creationId xmlns:a16="http://schemas.microsoft.com/office/drawing/2014/main" id="{22E717E4-35F8-D589-CB07-DC58652F4962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524776" y="1710515"/>
            <a:ext cx="3228396" cy="462260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endParaRPr lang="fr-FR"/>
          </a:p>
        </p:txBody>
      </p:sp>
      <p:sp>
        <p:nvSpPr>
          <p:cNvPr id="5" name="Espace réservé du contenu 3">
            <a:extLst>
              <a:ext uri="{FF2B5EF4-FFF2-40B4-BE49-F238E27FC236}">
                <a16:creationId xmlns:a16="http://schemas.microsoft.com/office/drawing/2014/main" id="{E59C8821-12A6-9077-0FE6-0C7D5003C9AA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5637529" y="7002977"/>
            <a:ext cx="2164715" cy="244415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000">
                <a:solidFill>
                  <a:schemeClr val="accent1"/>
                </a:solidFill>
              </a:defRPr>
            </a:lvl1pPr>
            <a:lvl2pPr marL="503971" indent="0">
              <a:buFontTx/>
              <a:buNone/>
              <a:defRPr sz="1000">
                <a:solidFill>
                  <a:schemeClr val="accent1"/>
                </a:solidFill>
              </a:defRPr>
            </a:lvl2pPr>
            <a:lvl3pPr marL="1007943" indent="0">
              <a:buFontTx/>
              <a:buNone/>
              <a:defRPr sz="1000">
                <a:solidFill>
                  <a:schemeClr val="accent1"/>
                </a:solidFill>
              </a:defRPr>
            </a:lvl3pPr>
            <a:lvl4pPr marL="1511914" indent="0">
              <a:buFontTx/>
              <a:buNone/>
              <a:defRPr sz="1000">
                <a:solidFill>
                  <a:schemeClr val="accent1"/>
                </a:solidFill>
              </a:defRPr>
            </a:lvl4pPr>
            <a:lvl5pPr marL="2015886" indent="0">
              <a:buFontTx/>
              <a:buNone/>
              <a:defRPr sz="1000">
                <a:solidFill>
                  <a:schemeClr val="accent1"/>
                </a:solidFill>
              </a:defRPr>
            </a:lvl5pPr>
          </a:lstStyle>
          <a:p>
            <a:pPr lvl="0"/>
            <a:r>
              <a:rPr lang="fr-FR" dirty="0"/>
              <a:t>Date</a:t>
            </a:r>
          </a:p>
        </p:txBody>
      </p:sp>
      <p:pic>
        <p:nvPicPr>
          <p:cNvPr id="6" name="Image 5" descr="Une image contenant Graphique&#10;&#10;Description générée automatiquement">
            <a:extLst>
              <a:ext uri="{FF2B5EF4-FFF2-40B4-BE49-F238E27FC236}">
                <a16:creationId xmlns:a16="http://schemas.microsoft.com/office/drawing/2014/main" id="{F5D610F1-993B-3BDC-0B80-6E40849F502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604" y="6891791"/>
            <a:ext cx="895365" cy="352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653577"/>
      </p:ext>
    </p:extLst>
  </p:cSld>
  <p:clrMapOvr>
    <a:masterClrMapping/>
  </p:clrMapOvr>
  <p:hf hd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e avec 2 images avec logo partenair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3986079-7E97-BD4D-71DA-F1E3812C82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603" y="641424"/>
            <a:ext cx="12071965" cy="646331"/>
          </a:xfrm>
          <a:prstGeom prst="rect">
            <a:avLst/>
          </a:prstGeom>
        </p:spPr>
        <p:txBody>
          <a:bodyPr wrap="square" lIns="0" rIns="0">
            <a:spAutoFit/>
          </a:bodyPr>
          <a:lstStyle>
            <a:lvl1pPr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3679BC8C-45DE-AA38-D9F9-BE9453D72891}"/>
              </a:ext>
            </a:extLst>
          </p:cNvPr>
          <p:cNvSpPr txBox="1"/>
          <p:nvPr userDrawn="1"/>
        </p:nvSpPr>
        <p:spPr>
          <a:xfrm>
            <a:off x="11887201" y="7006701"/>
            <a:ext cx="10219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824BBBC7-3AB1-4DAB-804A-1727E1B0357C}" type="slidenum">
              <a:rPr lang="fr-FR" sz="1200" smtClean="0">
                <a:solidFill>
                  <a:schemeClr val="accent1"/>
                </a:solidFill>
              </a:rPr>
              <a:pPr algn="r"/>
              <a:t>‹N°›</a:t>
            </a:fld>
            <a:endParaRPr lang="fr-FR" sz="1600" dirty="0">
              <a:solidFill>
                <a:schemeClr val="accent1"/>
              </a:solidFill>
            </a:endParaRPr>
          </a:p>
        </p:txBody>
      </p:sp>
      <p:pic>
        <p:nvPicPr>
          <p:cNvPr id="10" name="Image 9" descr="Une image contenant Graphique, Bleu électrique, logo&#10;&#10;Description générée automatiquement">
            <a:extLst>
              <a:ext uri="{FF2B5EF4-FFF2-40B4-BE49-F238E27FC236}">
                <a16:creationId xmlns:a16="http://schemas.microsoft.com/office/drawing/2014/main" id="{1C132213-76AB-1920-FC0F-392322893B0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675" y="6784775"/>
            <a:ext cx="1236480" cy="436405"/>
          </a:xfrm>
          <a:prstGeom prst="rect">
            <a:avLst/>
          </a:prstGeom>
        </p:spPr>
      </p:pic>
      <p:sp>
        <p:nvSpPr>
          <p:cNvPr id="15" name="Espace réservé du texte 14">
            <a:extLst>
              <a:ext uri="{FF2B5EF4-FFF2-40B4-BE49-F238E27FC236}">
                <a16:creationId xmlns:a16="http://schemas.microsoft.com/office/drawing/2014/main" id="{91EE378F-8BF8-3CC7-3557-AC00AB3CC9D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6603" y="1710516"/>
            <a:ext cx="4584644" cy="1812804"/>
          </a:xfrm>
          <a:prstGeom prst="rect">
            <a:avLst/>
          </a:prstGeom>
        </p:spPr>
        <p:txBody>
          <a:bodyPr wrap="square" lIns="0" rIns="0">
            <a:spAutoFit/>
          </a:bodyPr>
          <a:lstStyle>
            <a:lvl1pPr marL="0" indent="0">
              <a:buFontTx/>
              <a:buNone/>
              <a:defRPr sz="2800" b="1">
                <a:solidFill>
                  <a:schemeClr val="accent1"/>
                </a:solidFill>
              </a:defRPr>
            </a:lvl1pPr>
            <a:lvl2pPr marL="0" indent="0">
              <a:buFontTx/>
              <a:buNone/>
              <a:defRPr sz="2000">
                <a:solidFill>
                  <a:schemeClr val="accent1"/>
                </a:solidFill>
              </a:defRPr>
            </a:lvl2pPr>
            <a:lvl3pPr marL="342900" indent="-342900">
              <a:buFont typeface="Arial" panose="020B0604020202020204" pitchFamily="34" charset="0"/>
              <a:buChar char="•"/>
              <a:defRPr sz="2000">
                <a:solidFill>
                  <a:schemeClr val="accent1"/>
                </a:solidFill>
              </a:defRPr>
            </a:lvl3pPr>
            <a:lvl4pPr marL="0" indent="0">
              <a:buFontTx/>
              <a:buNone/>
              <a:defRPr sz="1800">
                <a:solidFill>
                  <a:schemeClr val="accent1"/>
                </a:solidFill>
              </a:defRPr>
            </a:lvl4pPr>
            <a:lvl5pPr marL="0" indent="0">
              <a:buFontTx/>
              <a:buNone/>
              <a:defRPr sz="1600" baseline="0">
                <a:solidFill>
                  <a:schemeClr val="accent1"/>
                </a:solidFill>
              </a:defRPr>
            </a:lvl5pPr>
          </a:lstStyle>
          <a:p>
            <a:pPr lvl="0"/>
            <a:r>
              <a:rPr lang="fr-FR" dirty="0"/>
              <a:t>Texte courant niveau 1</a:t>
            </a:r>
          </a:p>
          <a:p>
            <a:pPr lvl="1"/>
            <a:r>
              <a:rPr lang="fr-FR" dirty="0"/>
              <a:t>Texte courant niveau 2</a:t>
            </a:r>
          </a:p>
          <a:p>
            <a:pPr lvl="2"/>
            <a:r>
              <a:rPr lang="fr-FR" dirty="0"/>
              <a:t>Texte courant puce</a:t>
            </a:r>
          </a:p>
          <a:p>
            <a:pPr lvl="3"/>
            <a:r>
              <a:rPr lang="fr-FR" dirty="0"/>
              <a:t>Texte courant niveau 3</a:t>
            </a:r>
          </a:p>
          <a:p>
            <a:pPr lvl="4"/>
            <a:r>
              <a:rPr lang="fr-FR" dirty="0"/>
              <a:t>Texte courant niveau 4</a:t>
            </a:r>
          </a:p>
        </p:txBody>
      </p:sp>
      <p:sp>
        <p:nvSpPr>
          <p:cNvPr id="17" name="Espace réservé du texte 7">
            <a:extLst>
              <a:ext uri="{FF2B5EF4-FFF2-40B4-BE49-F238E27FC236}">
                <a16:creationId xmlns:a16="http://schemas.microsoft.com/office/drawing/2014/main" id="{B863719A-E2AB-682B-F172-C98769C1FFC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517096" y="7023845"/>
            <a:ext cx="3262528" cy="2598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200" b="1">
                <a:solidFill>
                  <a:schemeClr val="accent1"/>
                </a:solidFill>
              </a:defRPr>
            </a:lvl1pPr>
            <a:lvl2pPr marL="503971" indent="0">
              <a:buNone/>
              <a:defRPr/>
            </a:lvl2pPr>
            <a:lvl3pPr marL="1007943" indent="0">
              <a:buNone/>
              <a:defRPr/>
            </a:lvl3pPr>
            <a:lvl4pPr marL="1511914" indent="0">
              <a:buNone/>
              <a:defRPr/>
            </a:lvl4pPr>
            <a:lvl5pPr marL="2015886" indent="0">
              <a:buNone/>
              <a:defRPr/>
            </a:lvl5pPr>
          </a:lstStyle>
          <a:p>
            <a:pPr lvl="0"/>
            <a:r>
              <a:rPr lang="fr-FR" dirty="0"/>
              <a:t>Titre présentation</a:t>
            </a:r>
          </a:p>
        </p:txBody>
      </p:sp>
      <p:sp>
        <p:nvSpPr>
          <p:cNvPr id="4" name="Espace réservé pour une image  3">
            <a:extLst>
              <a:ext uri="{FF2B5EF4-FFF2-40B4-BE49-F238E27FC236}">
                <a16:creationId xmlns:a16="http://schemas.microsoft.com/office/drawing/2014/main" id="{FDC29645-0B40-B034-F898-D4A761A4E89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743482" y="1725053"/>
            <a:ext cx="3228396" cy="462260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endParaRPr lang="fr-FR"/>
          </a:p>
        </p:txBody>
      </p:sp>
      <p:sp>
        <p:nvSpPr>
          <p:cNvPr id="3" name="Espace réservé pour une image  3">
            <a:extLst>
              <a:ext uri="{FF2B5EF4-FFF2-40B4-BE49-F238E27FC236}">
                <a16:creationId xmlns:a16="http://schemas.microsoft.com/office/drawing/2014/main" id="{22E717E4-35F8-D589-CB07-DC58652F4962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524776" y="1710515"/>
            <a:ext cx="3228396" cy="462260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endParaRPr lang="fr-FR"/>
          </a:p>
        </p:txBody>
      </p:sp>
      <p:sp>
        <p:nvSpPr>
          <p:cNvPr id="5" name="Espace réservé pour une image  3">
            <a:extLst>
              <a:ext uri="{FF2B5EF4-FFF2-40B4-BE49-F238E27FC236}">
                <a16:creationId xmlns:a16="http://schemas.microsoft.com/office/drawing/2014/main" id="{2A445B58-D928-301C-2FD9-64A2FA4FBFF8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3529861" y="6844652"/>
            <a:ext cx="1835765" cy="43904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/>
            </a:lvl1pPr>
          </a:lstStyle>
          <a:p>
            <a:r>
              <a:rPr lang="fr-FR" dirty="0"/>
              <a:t>Logo partenaire</a:t>
            </a:r>
          </a:p>
        </p:txBody>
      </p:sp>
      <p:sp>
        <p:nvSpPr>
          <p:cNvPr id="6" name="Espace réservé du contenu 3">
            <a:extLst>
              <a:ext uri="{FF2B5EF4-FFF2-40B4-BE49-F238E27FC236}">
                <a16:creationId xmlns:a16="http://schemas.microsoft.com/office/drawing/2014/main" id="{04C0D8C7-8C0F-240A-EC17-E339D3D3DC84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5637529" y="7002977"/>
            <a:ext cx="2164715" cy="244415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000">
                <a:solidFill>
                  <a:schemeClr val="accent1"/>
                </a:solidFill>
              </a:defRPr>
            </a:lvl1pPr>
            <a:lvl2pPr marL="503971" indent="0">
              <a:buFontTx/>
              <a:buNone/>
              <a:defRPr sz="1000">
                <a:solidFill>
                  <a:schemeClr val="accent1"/>
                </a:solidFill>
              </a:defRPr>
            </a:lvl2pPr>
            <a:lvl3pPr marL="1007943" indent="0">
              <a:buFontTx/>
              <a:buNone/>
              <a:defRPr sz="1000">
                <a:solidFill>
                  <a:schemeClr val="accent1"/>
                </a:solidFill>
              </a:defRPr>
            </a:lvl3pPr>
            <a:lvl4pPr marL="1511914" indent="0">
              <a:buFontTx/>
              <a:buNone/>
              <a:defRPr sz="1000">
                <a:solidFill>
                  <a:schemeClr val="accent1"/>
                </a:solidFill>
              </a:defRPr>
            </a:lvl4pPr>
            <a:lvl5pPr marL="2015886" indent="0">
              <a:buFontTx/>
              <a:buNone/>
              <a:defRPr sz="1000">
                <a:solidFill>
                  <a:schemeClr val="accent1"/>
                </a:solidFill>
              </a:defRPr>
            </a:lvl5pPr>
          </a:lstStyle>
          <a:p>
            <a:pPr lvl="0"/>
            <a:r>
              <a:rPr lang="fr-FR" dirty="0"/>
              <a:t>Date</a:t>
            </a:r>
          </a:p>
        </p:txBody>
      </p:sp>
      <p:pic>
        <p:nvPicPr>
          <p:cNvPr id="7" name="Image 6" descr="Une image contenant Graphique&#10;&#10;Description générée automatiquement">
            <a:extLst>
              <a:ext uri="{FF2B5EF4-FFF2-40B4-BE49-F238E27FC236}">
                <a16:creationId xmlns:a16="http://schemas.microsoft.com/office/drawing/2014/main" id="{89CA1E6D-AD60-CBE5-AB3E-CD4D03C53E3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604" y="6891791"/>
            <a:ext cx="895365" cy="352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108179"/>
      </p:ext>
    </p:extLst>
  </p:cSld>
  <p:clrMapOvr>
    <a:masterClrMapping/>
  </p:clrMapOvr>
  <p:hf hd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451926" y="7006701"/>
            <a:ext cx="4535924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91841" y="7006701"/>
            <a:ext cx="3023949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258A90-F5C5-48A5-B396-87538DE85D05}" type="slidenum">
              <a:rPr lang="fr-FR" smtClean="0"/>
              <a:t>‹N°›</a:t>
            </a:fld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23985" y="7006701"/>
            <a:ext cx="3023949" cy="40248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r">
              <a:defRPr sz="1323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27 septembre 2023</a:t>
            </a:r>
          </a:p>
        </p:txBody>
      </p:sp>
    </p:spTree>
    <p:extLst>
      <p:ext uri="{BB962C8B-B14F-4D97-AF65-F5344CB8AC3E}">
        <p14:creationId xmlns:p14="http://schemas.microsoft.com/office/powerpoint/2010/main" val="16536929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txStyles>
    <p:titleStyle>
      <a:lvl1pPr algn="l" defTabSz="1007943" rtl="0" eaLnBrk="1" latinLnBrk="0" hangingPunct="1">
        <a:lnSpc>
          <a:spcPct val="90000"/>
        </a:lnSpc>
        <a:spcBef>
          <a:spcPct val="0"/>
        </a:spcBef>
        <a:buNone/>
        <a:defRPr sz="485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1986" indent="-251986" algn="l" defTabSz="1007943" rtl="0" eaLnBrk="1" latinLnBrk="0" hangingPunct="1">
        <a:lnSpc>
          <a:spcPct val="90000"/>
        </a:lnSpc>
        <a:spcBef>
          <a:spcPts val="1102"/>
        </a:spcBef>
        <a:buFont typeface="Arial" panose="020B0604020202020204" pitchFamily="34" charset="0"/>
        <a:buChar char="•"/>
        <a:defRPr sz="3086" kern="1200">
          <a:solidFill>
            <a:schemeClr val="tx1"/>
          </a:solidFill>
          <a:latin typeface="+mn-lt"/>
          <a:ea typeface="+mn-ea"/>
          <a:cs typeface="+mn-cs"/>
        </a:defRPr>
      </a:lvl1pPr>
      <a:lvl2pPr marL="755957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646" kern="1200">
          <a:solidFill>
            <a:schemeClr val="tx1"/>
          </a:solidFill>
          <a:latin typeface="+mn-lt"/>
          <a:ea typeface="+mn-ea"/>
          <a:cs typeface="+mn-cs"/>
        </a:defRPr>
      </a:lvl2pPr>
      <a:lvl3pPr marL="1259929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3pPr>
      <a:lvl4pPr marL="1763900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267872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771844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275815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779787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283758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72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943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915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886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858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829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801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772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81" userDrawn="1">
          <p15:clr>
            <a:srgbClr val="F26B43"/>
          </p15:clr>
        </p15:guide>
        <p15:guide id="2" pos="423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42.png"/><Relationship Id="rId3" Type="http://schemas.openxmlformats.org/officeDocument/2006/relationships/image" Target="../media/image30.png"/><Relationship Id="rId7" Type="http://schemas.openxmlformats.org/officeDocument/2006/relationships/image" Target="../media/image37.png"/><Relationship Id="rId12" Type="http://schemas.openxmlformats.org/officeDocument/2006/relationships/image" Target="../media/image4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1.png"/><Relationship Id="rId11" Type="http://schemas.openxmlformats.org/officeDocument/2006/relationships/image" Target="../media/image40.png"/><Relationship Id="rId5" Type="http://schemas.openxmlformats.org/officeDocument/2006/relationships/image" Target="../media/image33.png"/><Relationship Id="rId15" Type="http://schemas.openxmlformats.org/officeDocument/2006/relationships/image" Target="../media/image35.png"/><Relationship Id="rId10" Type="http://schemas.openxmlformats.org/officeDocument/2006/relationships/image" Target="../media/image39.png"/><Relationship Id="rId4" Type="http://schemas.openxmlformats.org/officeDocument/2006/relationships/image" Target="../media/image34.png"/><Relationship Id="rId9" Type="http://schemas.openxmlformats.org/officeDocument/2006/relationships/image" Target="../media/image38.png"/><Relationship Id="rId14" Type="http://schemas.openxmlformats.org/officeDocument/2006/relationships/image" Target="../media/image4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8.png"/><Relationship Id="rId7" Type="http://schemas.openxmlformats.org/officeDocument/2006/relationships/image" Target="../media/image50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9.png"/><Relationship Id="rId5" Type="http://schemas.openxmlformats.org/officeDocument/2006/relationships/image" Target="../media/image480.png"/><Relationship Id="rId4" Type="http://schemas.openxmlformats.org/officeDocument/2006/relationships/image" Target="../media/image47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2307/2337070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Espace réservé pour une image  6" descr="Une image contenant Bleu électrique, bleu vert, eau, Azure&#10;&#10;Description générée automatiquement">
            <a:extLst>
              <a:ext uri="{FF2B5EF4-FFF2-40B4-BE49-F238E27FC236}">
                <a16:creationId xmlns:a16="http://schemas.microsoft.com/office/drawing/2014/main" id="{1BB3B806-1409-574B-5EC7-C15ECBF7803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1" y="1536931"/>
            <a:ext cx="13439775" cy="6096316"/>
          </a:xfrm>
        </p:spPr>
      </p:pic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139145E-63CE-251E-7361-8CDF58FFACC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/>
              <a:t>Séminaire RDT 13/03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A51E62A8-5018-C139-73D5-5AC9354CE19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10387" y="3964548"/>
            <a:ext cx="8318303" cy="905982"/>
          </a:xfrm>
        </p:spPr>
        <p:txBody>
          <a:bodyPr/>
          <a:lstStyle/>
          <a:p>
            <a:r>
              <a:rPr lang="fr-FR" dirty="0"/>
              <a:t>Caractérisation des conditions environnementales extrêmes : application au cas du Raz Blanchard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8A6D1368-589D-6561-42D9-CF4CF149ECA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491841" y="6787957"/>
            <a:ext cx="3532961" cy="470044"/>
          </a:xfrm>
        </p:spPr>
        <p:txBody>
          <a:bodyPr/>
          <a:lstStyle/>
          <a:p>
            <a:r>
              <a:rPr lang="fr-FR" dirty="0"/>
              <a:t>Date : 13/03/2025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0793127D-9612-43AD-8A25-2165969304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2073" y="2104924"/>
            <a:ext cx="3880198" cy="3055656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63AC1C9D-0D7C-4D0F-8839-35178349AF32}"/>
              </a:ext>
            </a:extLst>
          </p:cNvPr>
          <p:cNvSpPr txBox="1"/>
          <p:nvPr/>
        </p:nvSpPr>
        <p:spPr>
          <a:xfrm>
            <a:off x="510387" y="6859172"/>
            <a:ext cx="442540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500" dirty="0">
                <a:solidFill>
                  <a:schemeClr val="bg1"/>
                </a:solidFill>
              </a:rPr>
              <a:t>Paul-Adrien ALVES</a:t>
            </a:r>
          </a:p>
        </p:txBody>
      </p:sp>
    </p:spTree>
    <p:extLst>
      <p:ext uri="{BB962C8B-B14F-4D97-AF65-F5344CB8AC3E}">
        <p14:creationId xmlns:p14="http://schemas.microsoft.com/office/powerpoint/2010/main" val="16512680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A33A147-8019-80B3-827A-DCA48D930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0287" y="1941568"/>
            <a:ext cx="9640084" cy="923330"/>
          </a:xfrm>
        </p:spPr>
        <p:txBody>
          <a:bodyPr/>
          <a:lstStyle/>
          <a:p>
            <a:r>
              <a:rPr lang="fr-FR" dirty="0"/>
              <a:t>Modélisation quantile</a:t>
            </a:r>
            <a:br>
              <a:rPr lang="fr-FR" dirty="0"/>
            </a:br>
            <a:endParaRPr lang="fr-FR" sz="2000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76BF71C-6E1B-17FA-BE6B-229D4189C09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02.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E1EEBF7A-ECC1-F6D3-FB25-F9AEA080F5D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517096" y="7023845"/>
            <a:ext cx="2972071" cy="259854"/>
          </a:xfrm>
        </p:spPr>
        <p:txBody>
          <a:bodyPr/>
          <a:lstStyle/>
          <a:p>
            <a:r>
              <a:rPr lang="fr-FR" dirty="0"/>
              <a:t>RDT 13/03</a:t>
            </a:r>
          </a:p>
        </p:txBody>
      </p:sp>
    </p:spTree>
    <p:extLst>
      <p:ext uri="{BB962C8B-B14F-4D97-AF65-F5344CB8AC3E}">
        <p14:creationId xmlns:p14="http://schemas.microsoft.com/office/powerpoint/2010/main" val="8461613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age 21">
            <a:extLst>
              <a:ext uri="{FF2B5EF4-FFF2-40B4-BE49-F238E27FC236}">
                <a16:creationId xmlns:a16="http://schemas.microsoft.com/office/drawing/2014/main" id="{C2522ED0-F564-4BDE-BA54-7AB28B85A3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1" y="450161"/>
            <a:ext cx="7539778" cy="6224959"/>
          </a:xfrm>
          <a:prstGeom prst="rect">
            <a:avLst/>
          </a:prstGeom>
        </p:spPr>
      </p:pic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E1BB8FF7-ED0F-4CAD-A620-FC9D316E996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506587" y="6952869"/>
            <a:ext cx="3370105" cy="258532"/>
          </a:xfrm>
        </p:spPr>
        <p:txBody>
          <a:bodyPr/>
          <a:lstStyle/>
          <a:p>
            <a:r>
              <a:rPr lang="fr-FR" dirty="0"/>
              <a:t>Conditions environnementales extrêmes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B56FFCF3-C10A-43D6-8728-769134AF5273}"/>
                  </a:ext>
                </a:extLst>
              </p:cNvPr>
              <p:cNvSpPr txBox="1"/>
              <p:nvPr/>
            </p:nvSpPr>
            <p:spPr>
              <a:xfrm>
                <a:off x="7115974" y="120299"/>
                <a:ext cx="6297840" cy="70472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>
                    <a:solidFill>
                      <a:srgbClr val="0070C0"/>
                    </a:solidFill>
                  </a:rPr>
                  <a:t>Analyse de la tendance des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fr-FR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fr-FR" dirty="0">
                    <a:solidFill>
                      <a:srgbClr val="0070C0"/>
                    </a:solidFill>
                  </a:rPr>
                  <a:t> avec le temps</a:t>
                </a:r>
              </a:p>
              <a:p>
                <a:endParaRPr lang="fr-FR" dirty="0">
                  <a:solidFill>
                    <a:srgbClr val="0070C0"/>
                  </a:solidFill>
                </a:endParaRPr>
              </a:p>
              <a:p>
                <a:endParaRPr lang="fr-FR" dirty="0">
                  <a:solidFill>
                    <a:srgbClr val="0070C0"/>
                  </a:solidFill>
                </a:endParaRPr>
              </a:p>
              <a:p>
                <a:pPr marL="285750" indent="-285750">
                  <a:buFont typeface="Wingdings" panose="05000000000000000000" pitchFamily="2" charset="2"/>
                  <a:buChar char="à"/>
                </a:pPr>
                <a:r>
                  <a:rPr lang="fr-FR" dirty="0">
                    <a:solidFill>
                      <a:srgbClr val="0070C0"/>
                    </a:solidFill>
                    <a:sym typeface="Wingdings" panose="05000000000000000000" pitchFamily="2" charset="2"/>
                  </a:rPr>
                  <a:t>modèle d’estimation du quantile </a:t>
                </a:r>
                <a14:m>
                  <m:oMath xmlns:m="http://schemas.openxmlformats.org/officeDocument/2006/math">
                    <m:r>
                      <a:rPr lang="fr-FR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fr-FR" dirty="0">
                    <a:solidFill>
                      <a:srgbClr val="0070C0"/>
                    </a:solidFill>
                    <a:sym typeface="Wingdings" panose="05000000000000000000" pitchFamily="2" charset="2"/>
                  </a:rPr>
                  <a:t>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fr-FR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fr-FR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dirty="0">
                    <a:solidFill>
                      <a:srgbClr val="0070C0"/>
                    </a:solidFill>
                  </a:rPr>
                  <a:t>au temps </a:t>
                </a:r>
                <a14:m>
                  <m:oMath xmlns:m="http://schemas.openxmlformats.org/officeDocument/2006/math">
                    <m:r>
                      <a:rPr lang="fr-FR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fr-FR" b="0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. </m:t>
                    </m:r>
                  </m:oMath>
                </a14:m>
                <a:r>
                  <a:rPr lang="fr-FR" dirty="0">
                    <a:solidFill>
                      <a:srgbClr val="0070C0"/>
                    </a:solidFill>
                  </a:rPr>
                  <a:t>La fonction </a:t>
                </a:r>
                <a14:m>
                  <m:oMath xmlns:m="http://schemas.openxmlformats.org/officeDocument/2006/math">
                    <m:r>
                      <a:rPr lang="fr-FR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fr-FR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fr-FR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fr-FR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dirty="0">
                    <a:solidFill>
                      <a:srgbClr val="0070C0"/>
                    </a:solidFill>
                  </a:rPr>
                  <a:t>donne l’effet de </a:t>
                </a:r>
                <a14:m>
                  <m:oMath xmlns:m="http://schemas.openxmlformats.org/officeDocument/2006/math">
                    <m:r>
                      <a:rPr lang="fr-FR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fr-FR" dirty="0">
                    <a:solidFill>
                      <a:srgbClr val="0070C0"/>
                    </a:solidFill>
                  </a:rPr>
                  <a:t> sur la réponse 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fr-FR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</m:sub>
                    </m:sSub>
                  </m:oMath>
                </a14:m>
                <a:r>
                  <a:rPr lang="fr-FR" dirty="0">
                    <a:solidFill>
                      <a:srgbClr val="0070C0"/>
                    </a:solidFill>
                  </a:rPr>
                  <a:t> est le terme d’erreur</a:t>
                </a:r>
              </a:p>
              <a:p>
                <a:pPr marL="285750" indent="-285750">
                  <a:buFont typeface="Wingdings" panose="05000000000000000000" pitchFamily="2" charset="2"/>
                  <a:buChar char="à"/>
                </a:pPr>
                <a:endParaRPr lang="fr-FR" dirty="0">
                  <a:solidFill>
                    <a:srgbClr val="0070C0"/>
                  </a:solidFill>
                </a:endParaRPr>
              </a:p>
              <a:p>
                <a:pPr marL="285750" indent="-285750">
                  <a:buFont typeface="Wingdings" panose="05000000000000000000" pitchFamily="2" charset="2"/>
                  <a:buChar char="à"/>
                </a:pPr>
                <a:r>
                  <a:rPr lang="fr-FR" dirty="0">
                    <a:solidFill>
                      <a:srgbClr val="0070C0"/>
                    </a:solidFill>
                  </a:rPr>
                  <a:t>le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fr-FR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acc>
                    <m:r>
                      <a:rPr lang="fr-FR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dirty="0">
                    <a:solidFill>
                      <a:srgbClr val="0070C0"/>
                    </a:solidFill>
                  </a:rPr>
                  <a:t>qui minimise l’erreur </a:t>
                </a:r>
              </a:p>
              <a:p>
                <a:endParaRPr lang="fr-FR" dirty="0">
                  <a:solidFill>
                    <a:srgbClr val="0070C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fr-FR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fr-FR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fr-FR" b="0" i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fr-FR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r>
                                <a:rPr lang="fr-FR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fr-FR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ctrlPr>
                                <a:rPr lang="pt-BR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fr-FR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fr-FR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pt-BR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fr-FR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fr-FR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fr-FR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fr-FR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𝐻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fr-FR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FR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fr-FR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sub>
                                  </m:sSub>
                                  <m:r>
                                    <a:rPr lang="fr-FR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fr-FR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  <m:r>
                                    <a:rPr lang="fr-FR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fr-FR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fr-FR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fr-FR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</m:nary>
                          <m:r>
                            <a:rPr lang="fr-FR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fr-FR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  <m:d>
                            <m:dPr>
                              <m:ctrlPr>
                                <a:rPr lang="fr-FR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limLoc m:val="undOvr"/>
                                  <m:subHide m:val="on"/>
                                  <m:supHide m:val="on"/>
                                  <m:ctrlPr>
                                    <a:rPr lang="fr-FR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sSup>
                                    <m:sSupPr>
                                      <m:ctrlPr>
                                        <a:rPr lang="fr-FR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fr-FR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p>
                                            <m:sSupPr>
                                              <m:ctrlPr>
                                                <a:rPr lang="fr-FR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fr-FR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𝑔</m:t>
                                              </m:r>
                                            </m:e>
                                            <m:sup>
                                              <m:r>
                                                <a:rPr lang="fr-FR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′′</m:t>
                                              </m:r>
                                            </m:sup>
                                          </m:sSup>
                                          <m:d>
                                            <m:dPr>
                                              <m:ctrlPr>
                                                <a:rPr lang="fr-FR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fr-FR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d>
                                        </m:e>
                                      </m:d>
                                    </m:e>
                                    <m:sup>
                                      <m:r>
                                        <a:rPr lang="fr-FR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  <m:r>
                                <a:rPr lang="fr-FR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fr-FR" dirty="0">
                  <a:solidFill>
                    <a:srgbClr val="0070C0"/>
                  </a:solidFill>
                </a:endParaRPr>
              </a:p>
              <a:p>
                <a:r>
                  <a:rPr lang="fr-FR" dirty="0">
                    <a:solidFill>
                      <a:srgbClr val="0070C0"/>
                    </a:solidFill>
                  </a:rPr>
                  <a:t>							 </a:t>
                </a:r>
              </a:p>
              <a:p>
                <a:r>
                  <a:rPr lang="fr-FR" dirty="0">
                    <a:solidFill>
                      <a:srgbClr val="0070C0"/>
                    </a:solidFill>
                  </a:rPr>
                  <a:t>   	             </a:t>
                </a:r>
                <a:r>
                  <a:rPr lang="fr-FR" sz="1500" dirty="0">
                    <a:solidFill>
                      <a:srgbClr val="0070C0"/>
                    </a:solidFill>
                  </a:rPr>
                  <a:t>observations        modèle    </a:t>
                </a:r>
              </a:p>
              <a:p>
                <a:endParaRPr lang="fr-FR" sz="1500" dirty="0">
                  <a:solidFill>
                    <a:srgbClr val="0070C0"/>
                  </a:solidFill>
                </a:endParaRPr>
              </a:p>
              <a:p>
                <a:r>
                  <a:rPr lang="fr-FR" sz="1500" dirty="0">
                    <a:solidFill>
                      <a:srgbClr val="0070C0"/>
                    </a:solidFill>
                  </a:rPr>
                  <a:t>							pénalisation			</a:t>
                </a:r>
                <a:br>
                  <a:rPr lang="fr-FR" sz="1500" dirty="0">
                    <a:solidFill>
                      <a:srgbClr val="0070C0"/>
                    </a:solidFill>
                  </a:rPr>
                </a:br>
                <a:endParaRPr lang="fr-FR" sz="1500" dirty="0">
                  <a:solidFill>
                    <a:srgbClr val="0070C0"/>
                  </a:solidFill>
                </a:endParaRPr>
              </a:p>
              <a:p>
                <a:r>
                  <a:rPr lang="fr-FR" sz="1600" dirty="0">
                    <a:solidFill>
                      <a:srgbClr val="0070C0"/>
                    </a:solidFill>
                    <a:sym typeface="Wingdings" panose="05000000000000000000" pitchFamily="2" charset="2"/>
                  </a:rPr>
                  <a:t>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fr-FR" sz="1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𝜌</m:t>
                        </m:r>
                      </m:e>
                      <m:sub>
                        <m:r>
                          <a:rPr lang="fr-FR" sz="1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𝜏</m:t>
                        </m:r>
                      </m:sub>
                    </m:sSub>
                    <m:r>
                      <a:rPr lang="fr-FR" sz="16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</m:oMath>
                </a14:m>
                <a:r>
                  <a:rPr lang="fr-FR" sz="1600" dirty="0">
                    <a:solidFill>
                      <a:srgbClr val="0070C0"/>
                    </a:solidFill>
                  </a:rPr>
                  <a:t>« fonction de perte » (calcule un écart entre une estimation et une observation) asymétrique adaptée à la régression quantile. </a:t>
                </a:r>
              </a:p>
              <a:p>
                <a:endParaRPr lang="fr-FR" dirty="0">
                  <a:solidFill>
                    <a:srgbClr val="0070C0"/>
                  </a:solidFill>
                </a:endParaRPr>
              </a:p>
              <a:p>
                <a:r>
                  <a:rPr lang="fr-FR" sz="1700" dirty="0">
                    <a:solidFill>
                      <a:srgbClr val="0070C0"/>
                    </a:solidFill>
                    <a:sym typeface="Wingdings" panose="05000000000000000000" pitchFamily="2" charset="2"/>
                  </a:rPr>
                  <a:t> On veut une courbe suffisamment lisse (i.e. pas trop rugueuse, sinon on fait du surapprentissage). Plus </a:t>
                </a:r>
                <a14:m>
                  <m:oMath xmlns:m="http://schemas.openxmlformats.org/officeDocument/2006/math">
                    <m:r>
                      <a:rPr lang="fr-FR" sz="17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fr-FR" sz="1700" dirty="0">
                    <a:solidFill>
                      <a:srgbClr val="0070C0"/>
                    </a:solidFill>
                  </a:rPr>
                  <a:t> est grand, plus la courbe est lisse. </a:t>
                </a:r>
                <a14:m>
                  <m:oMath xmlns:m="http://schemas.openxmlformats.org/officeDocument/2006/math">
                    <m:r>
                      <a:rPr lang="fr-FR" sz="17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r>
                      <a:rPr lang="fr-FR" sz="17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sz="1700" dirty="0">
                    <a:solidFill>
                      <a:srgbClr val="0070C0"/>
                    </a:solidFill>
                  </a:rPr>
                  <a:t>est estimé par validation croisée.</a:t>
                </a:r>
              </a:p>
              <a:p>
                <a:endParaRPr lang="fr-FR" dirty="0">
                  <a:solidFill>
                    <a:srgbClr val="0070C0"/>
                  </a:solidFill>
                </a:endParaRPr>
              </a:p>
              <a:p>
                <a:r>
                  <a:rPr lang="fr-FR" sz="1600" dirty="0">
                    <a:solidFill>
                      <a:srgbClr val="0070C0"/>
                    </a:solidFill>
                    <a:sym typeface="Wingdings" panose="05000000000000000000" pitchFamily="2" charset="2"/>
                  </a:rPr>
                  <a:t> on arrive au résultat par optimisation numérique (descente du gradient)</a:t>
                </a:r>
                <a:endParaRPr lang="fr-FR" sz="16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B56FFCF3-C10A-43D6-8728-769134AF52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5974" y="120299"/>
                <a:ext cx="6297840" cy="7047250"/>
              </a:xfrm>
              <a:prstGeom prst="rect">
                <a:avLst/>
              </a:prstGeom>
              <a:blipFill>
                <a:blip r:embed="rId4"/>
                <a:stretch>
                  <a:fillRect l="-774" t="-519" r="-290" b="-17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ZoneTexte 13">
                <a:extLst>
                  <a:ext uri="{FF2B5EF4-FFF2-40B4-BE49-F238E27FC236}">
                    <a16:creationId xmlns:a16="http://schemas.microsoft.com/office/drawing/2014/main" id="{A79DFEE8-ACCE-460F-B349-A908F0BBE2F0}"/>
                  </a:ext>
                </a:extLst>
              </p:cNvPr>
              <p:cNvSpPr txBox="1"/>
              <p:nvPr/>
            </p:nvSpPr>
            <p:spPr>
              <a:xfrm>
                <a:off x="7793641" y="651556"/>
                <a:ext cx="3783362" cy="57371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</m:sub>
                      </m:sSub>
                      <m:d>
                        <m:dPr>
                          <m:ctrlPr>
                            <a:rPr lang="fr-FR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fr-FR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e>
                        <m:e>
                          <m:r>
                            <a:rPr lang="fr-FR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fr-FR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fr-FR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fr-FR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)+</m:t>
                      </m:r>
                      <m:sSub>
                        <m:sSubPr>
                          <m:ctrlPr>
                            <a:rPr lang="fr-FR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</m:sub>
                      </m:sSub>
                      <m:r>
                        <a:rPr lang="fr-FR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,    </m:t>
                      </m:r>
                    </m:oMath>
                  </m:oMathPara>
                </a14:m>
                <a:endParaRPr lang="fr-FR" dirty="0">
                  <a:solidFill>
                    <a:srgbClr val="0070C0"/>
                  </a:solidFill>
                </a:endParaRPr>
              </a:p>
              <a:p>
                <a:endParaRPr lang="fr-FR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4" name="ZoneTexte 13">
                <a:extLst>
                  <a:ext uri="{FF2B5EF4-FFF2-40B4-BE49-F238E27FC236}">
                    <a16:creationId xmlns:a16="http://schemas.microsoft.com/office/drawing/2014/main" id="{A79DFEE8-ACCE-460F-B349-A908F0BBE2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3641" y="651556"/>
                <a:ext cx="3783362" cy="57371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Connecteur droit avec flèche 3">
            <a:extLst>
              <a:ext uri="{FF2B5EF4-FFF2-40B4-BE49-F238E27FC236}">
                <a16:creationId xmlns:a16="http://schemas.microsoft.com/office/drawing/2014/main" id="{3C1414B6-1860-4CFF-AE4D-F8307B2DE516}"/>
              </a:ext>
            </a:extLst>
          </p:cNvPr>
          <p:cNvCxnSpPr>
            <a:cxnSpLocks/>
          </p:cNvCxnSpPr>
          <p:nvPr/>
        </p:nvCxnSpPr>
        <p:spPr>
          <a:xfrm flipV="1">
            <a:off x="9178815" y="3262147"/>
            <a:ext cx="136658" cy="5525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60BEADB2-6D7B-47BA-BD70-9D91A669D8C2}"/>
              </a:ext>
            </a:extLst>
          </p:cNvPr>
          <p:cNvCxnSpPr>
            <a:cxnSpLocks/>
          </p:cNvCxnSpPr>
          <p:nvPr/>
        </p:nvCxnSpPr>
        <p:spPr>
          <a:xfrm flipH="1" flipV="1">
            <a:off x="10031937" y="3297006"/>
            <a:ext cx="195773" cy="4828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ZoneTexte 14">
                <a:extLst>
                  <a:ext uri="{FF2B5EF4-FFF2-40B4-BE49-F238E27FC236}">
                    <a16:creationId xmlns:a16="http://schemas.microsoft.com/office/drawing/2014/main" id="{490888DE-FE38-4D13-A730-DFE7584BC985}"/>
                  </a:ext>
                </a:extLst>
              </p:cNvPr>
              <p:cNvSpPr txBox="1"/>
              <p:nvPr/>
            </p:nvSpPr>
            <p:spPr>
              <a:xfrm>
                <a:off x="11488001" y="555821"/>
                <a:ext cx="127387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</m:sub>
                      </m:sSub>
                      <m:d>
                        <m:dPr>
                          <m:ctrlPr>
                            <a:rPr lang="fr-FR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fr-FR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sub>
                          </m:sSub>
                        </m:e>
                        <m:e>
                          <m:r>
                            <a:rPr lang="fr-FR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fr-FR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5" name="ZoneTexte 14">
                <a:extLst>
                  <a:ext uri="{FF2B5EF4-FFF2-40B4-BE49-F238E27FC236}">
                    <a16:creationId xmlns:a16="http://schemas.microsoft.com/office/drawing/2014/main" id="{490888DE-FE38-4D13-A730-DFE7584BC9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88001" y="555821"/>
                <a:ext cx="1273874" cy="276999"/>
              </a:xfrm>
              <a:prstGeom prst="rect">
                <a:avLst/>
              </a:prstGeom>
              <a:blipFill>
                <a:blip r:embed="rId6"/>
                <a:stretch>
                  <a:fillRect l="-3846" r="-3846" b="-2608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Accolade fermante 1">
            <a:extLst>
              <a:ext uri="{FF2B5EF4-FFF2-40B4-BE49-F238E27FC236}">
                <a16:creationId xmlns:a16="http://schemas.microsoft.com/office/drawing/2014/main" id="{F6A0CED6-66EB-4CDC-84F0-A6DAD177C0BC}"/>
              </a:ext>
            </a:extLst>
          </p:cNvPr>
          <p:cNvSpPr/>
          <p:nvPr/>
        </p:nvSpPr>
        <p:spPr>
          <a:xfrm rot="5400000">
            <a:off x="11454739" y="3012605"/>
            <a:ext cx="276997" cy="1453496"/>
          </a:xfrm>
          <a:prstGeom prst="rightBrace">
            <a:avLst>
              <a:gd name="adj1" fmla="val 61000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3B5C783C-E721-4997-8168-CB74BC41F5DD}"/>
              </a:ext>
            </a:extLst>
          </p:cNvPr>
          <p:cNvSpPr txBox="1"/>
          <p:nvPr/>
        </p:nvSpPr>
        <p:spPr>
          <a:xfrm>
            <a:off x="10794618" y="3874757"/>
            <a:ext cx="216414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500" dirty="0">
                <a:solidFill>
                  <a:srgbClr val="0070C0"/>
                </a:solidFill>
              </a:rPr>
              <a:t>rugosité de la courbe</a:t>
            </a:r>
          </a:p>
        </p:txBody>
      </p: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0FC94D0D-8587-446F-B821-AAEE233C6524}"/>
              </a:ext>
            </a:extLst>
          </p:cNvPr>
          <p:cNvCxnSpPr>
            <a:cxnSpLocks/>
          </p:cNvCxnSpPr>
          <p:nvPr/>
        </p:nvCxnSpPr>
        <p:spPr>
          <a:xfrm flipV="1">
            <a:off x="10674832" y="3297006"/>
            <a:ext cx="0" cy="9377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ZoneTexte 6">
            <a:extLst>
              <a:ext uri="{FF2B5EF4-FFF2-40B4-BE49-F238E27FC236}">
                <a16:creationId xmlns:a16="http://schemas.microsoft.com/office/drawing/2014/main" id="{6536AFE2-FBCD-443B-A454-627E1E0065A2}"/>
              </a:ext>
            </a:extLst>
          </p:cNvPr>
          <p:cNvSpPr txBox="1"/>
          <p:nvPr/>
        </p:nvSpPr>
        <p:spPr>
          <a:xfrm>
            <a:off x="3366146" y="6694015"/>
            <a:ext cx="35546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à"/>
            </a:pPr>
            <a:r>
              <a:rPr lang="fr-FR" sz="1600" dirty="0">
                <a:solidFill>
                  <a:srgbClr val="FF0000"/>
                </a:solidFill>
                <a:sym typeface="Wingdings" panose="05000000000000000000" pitchFamily="2" charset="2"/>
              </a:rPr>
              <a:t>Pas d’extrapolation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fr-FR" sz="1600" dirty="0">
                <a:solidFill>
                  <a:srgbClr val="FF0000"/>
                </a:solidFill>
                <a:sym typeface="Wingdings" panose="05000000000000000000" pitchFamily="2" charset="2"/>
              </a:rPr>
              <a:t>Données non indépendantes = sous-estimation de la variance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718064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re 1">
                <a:extLst>
                  <a:ext uri="{FF2B5EF4-FFF2-40B4-BE49-F238E27FC236}">
                    <a16:creationId xmlns:a16="http://schemas.microsoft.com/office/drawing/2014/main" id="{CA33A147-8019-80B3-827A-DCA48D93049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730286" y="1941568"/>
                <a:ext cx="11093851" cy="646331"/>
              </a:xfrm>
            </p:spPr>
            <p:txBody>
              <a:bodyPr/>
              <a:lstStyle/>
              <a:p>
                <a:r>
                  <a:rPr lang="fr-FR" dirty="0"/>
                  <a:t>Modélisation des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𝒔</m:t>
                        </m:r>
                      </m:sub>
                    </m:sSub>
                  </m:oMath>
                </a14:m>
                <a:r>
                  <a:rPr lang="fr-FR" dirty="0"/>
                  <a:t> extrêmes (1994-2024)</a:t>
                </a:r>
              </a:p>
            </p:txBody>
          </p:sp>
        </mc:Choice>
        <mc:Fallback xmlns="">
          <p:sp>
            <p:nvSpPr>
              <p:cNvPr id="2" name="Titre 1">
                <a:extLst>
                  <a:ext uri="{FF2B5EF4-FFF2-40B4-BE49-F238E27FC236}">
                    <a16:creationId xmlns:a16="http://schemas.microsoft.com/office/drawing/2014/main" id="{CA33A147-8019-80B3-827A-DCA48D93049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730286" y="1941568"/>
                <a:ext cx="11093851" cy="646331"/>
              </a:xfrm>
              <a:blipFill>
                <a:blip r:embed="rId2"/>
                <a:stretch>
                  <a:fillRect l="-1978" t="-26168" b="-3831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76BF71C-6E1B-17FA-BE6B-229D4189C09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30286" y="676831"/>
            <a:ext cx="2774771" cy="646331"/>
          </a:xfrm>
        </p:spPr>
        <p:txBody>
          <a:bodyPr/>
          <a:lstStyle/>
          <a:p>
            <a:r>
              <a:rPr lang="fr-FR" dirty="0"/>
              <a:t>03.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E1EEBF7A-ECC1-F6D3-FB25-F9AEA080F5D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517096" y="7023845"/>
            <a:ext cx="2972071" cy="259854"/>
          </a:xfrm>
        </p:spPr>
        <p:txBody>
          <a:bodyPr/>
          <a:lstStyle/>
          <a:p>
            <a:r>
              <a:rPr lang="fr-FR" dirty="0"/>
              <a:t>RDT 13/03</a:t>
            </a:r>
          </a:p>
        </p:txBody>
      </p:sp>
    </p:spTree>
    <p:extLst>
      <p:ext uri="{BB962C8B-B14F-4D97-AF65-F5344CB8AC3E}">
        <p14:creationId xmlns:p14="http://schemas.microsoft.com/office/powerpoint/2010/main" val="7956266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ZoneTexte 56">
            <a:extLst>
              <a:ext uri="{FF2B5EF4-FFF2-40B4-BE49-F238E27FC236}">
                <a16:creationId xmlns:a16="http://schemas.microsoft.com/office/drawing/2014/main" id="{5A728066-F341-420F-A1AC-8DE2C473582D}"/>
              </a:ext>
            </a:extLst>
          </p:cNvPr>
          <p:cNvSpPr txBox="1"/>
          <p:nvPr/>
        </p:nvSpPr>
        <p:spPr>
          <a:xfrm>
            <a:off x="7812439" y="6650515"/>
            <a:ext cx="248786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sz="1500" dirty="0">
              <a:solidFill>
                <a:schemeClr val="accent1"/>
              </a:solidFill>
            </a:endParaRPr>
          </a:p>
          <a:p>
            <a:r>
              <a:rPr lang="fr-FR" dirty="0">
                <a:solidFill>
                  <a:schemeClr val="accent1"/>
                </a:solidFill>
              </a:rPr>
              <a:t> </a:t>
            </a:r>
          </a:p>
        </p:txBody>
      </p:sp>
      <p:sp>
        <p:nvSpPr>
          <p:cNvPr id="12" name="Espace réservé du texte 11">
            <a:extLst>
              <a:ext uri="{FF2B5EF4-FFF2-40B4-BE49-F238E27FC236}">
                <a16:creationId xmlns:a16="http://schemas.microsoft.com/office/drawing/2014/main" id="{32D4941B-EC7B-450F-BD99-B707C4B6FA2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fr-FR" dirty="0"/>
              <a:t>Conditions environnementales extrêmes</a:t>
            </a:r>
          </a:p>
        </p:txBody>
      </p:sp>
      <p:sp>
        <p:nvSpPr>
          <p:cNvPr id="15" name="Espace réservé du contenu 14">
            <a:extLst>
              <a:ext uri="{FF2B5EF4-FFF2-40B4-BE49-F238E27FC236}">
                <a16:creationId xmlns:a16="http://schemas.microsoft.com/office/drawing/2014/main" id="{D5A7DE94-0296-4BA7-9723-73A03DCDCDCF}"/>
              </a:ext>
            </a:extLst>
          </p:cNvPr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r>
              <a:rPr lang="fr-FR" dirty="0"/>
              <a:t>13/03/2025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6E11B104-1D63-4200-AE5B-F2B87162E50B}"/>
                  </a:ext>
                </a:extLst>
              </p:cNvPr>
              <p:cNvSpPr txBox="1"/>
              <p:nvPr/>
            </p:nvSpPr>
            <p:spPr>
              <a:xfrm>
                <a:off x="1636776" y="510978"/>
                <a:ext cx="9985248" cy="50783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>
                    <a:solidFill>
                      <a:srgbClr val="0070C0"/>
                    </a:solidFill>
                  </a:rPr>
                  <a:t>On veut analyser les valeurs élevées d’un échantillon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fr-FR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fr-FR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fr-FR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fr-FR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fr-FR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fr-FR" dirty="0">
                    <a:solidFill>
                      <a:srgbClr val="0070C0"/>
                    </a:solidFill>
                  </a:rPr>
                  <a:t> d’une variable aléatoire </a:t>
                </a:r>
                <a14:m>
                  <m:oMath xmlns:m="http://schemas.openxmlformats.org/officeDocument/2006/math">
                    <m:r>
                      <a:rPr lang="fr-FR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fr-FR" dirty="0">
                    <a:solidFill>
                      <a:srgbClr val="0070C0"/>
                    </a:solidFill>
                  </a:rPr>
                  <a:t>.</a:t>
                </a:r>
                <a:br>
                  <a:rPr lang="fr-FR" dirty="0">
                    <a:solidFill>
                      <a:srgbClr val="0070C0"/>
                    </a:solidFill>
                  </a:rPr>
                </a:br>
                <a:r>
                  <a:rPr lang="fr-FR" dirty="0">
                    <a:solidFill>
                      <a:srgbClr val="0070C0"/>
                    </a:solidFill>
                  </a:rPr>
                  <a:t>Difficile d’utiliser toutes les données :</a:t>
                </a:r>
              </a:p>
              <a:p>
                <a:endParaRPr lang="fr-FR" dirty="0">
                  <a:solidFill>
                    <a:srgbClr val="0070C0"/>
                  </a:solidFill>
                </a:endParaRPr>
              </a:p>
              <a:p>
                <a:pPr marL="285750" indent="-285750">
                  <a:buFont typeface="Wingdings" panose="05000000000000000000" pitchFamily="2" charset="2"/>
                  <a:buChar char="à"/>
                </a:pPr>
                <a:r>
                  <a:rPr lang="fr-FR" dirty="0">
                    <a:solidFill>
                      <a:srgbClr val="0070C0"/>
                    </a:solidFill>
                  </a:rPr>
                  <a:t>Trop d’autocorrélation, or on a besoin d’indépendance des données</a:t>
                </a:r>
              </a:p>
              <a:p>
                <a:pPr marL="285750" indent="-285750">
                  <a:buFont typeface="Wingdings" panose="05000000000000000000" pitchFamily="2" charset="2"/>
                  <a:buChar char="à"/>
                </a:pPr>
                <a:r>
                  <a:rPr lang="fr-FR" dirty="0">
                    <a:solidFill>
                      <a:srgbClr val="0070C0"/>
                    </a:solidFill>
                    <a:sym typeface="Wingdings" panose="05000000000000000000" pitchFamily="2" charset="2"/>
                  </a:rPr>
                  <a:t>On souhaite se concentrer sur le comportement des maximums</a:t>
                </a:r>
              </a:p>
              <a:p>
                <a:endParaRPr lang="fr-FR" dirty="0">
                  <a:solidFill>
                    <a:srgbClr val="0070C0"/>
                  </a:solidFill>
                </a:endParaRPr>
              </a:p>
              <a:p>
                <a:r>
                  <a:rPr lang="fr-FR" dirty="0">
                    <a:solidFill>
                      <a:srgbClr val="0070C0"/>
                    </a:solidFill>
                  </a:rPr>
                  <a:t>Comment construire un sous-échantillon de valeurs élevées ?</a:t>
                </a:r>
              </a:p>
              <a:p>
                <a:endParaRPr lang="fr-FR" u="sng" dirty="0">
                  <a:solidFill>
                    <a:srgbClr val="0070C0"/>
                  </a:solidFill>
                </a:endParaRPr>
              </a:p>
              <a:p>
                <a:r>
                  <a:rPr lang="fr-FR" u="sng" dirty="0">
                    <a:solidFill>
                      <a:srgbClr val="0070C0"/>
                    </a:solidFill>
                  </a:rPr>
                  <a:t>Historiquement, deux méthodes :</a:t>
                </a:r>
              </a:p>
              <a:p>
                <a:endParaRPr lang="fr-FR" dirty="0">
                  <a:solidFill>
                    <a:srgbClr val="0070C0"/>
                  </a:solidFill>
                </a:endParaRPr>
              </a:p>
              <a:p>
                <a:r>
                  <a:rPr lang="fr-FR" dirty="0">
                    <a:solidFill>
                      <a:srgbClr val="0070C0"/>
                    </a:solidFill>
                    <a:sym typeface="Wingdings" panose="05000000000000000000" pitchFamily="2" charset="2"/>
                  </a:rPr>
                  <a:t> </a:t>
                </a:r>
                <a:r>
                  <a:rPr lang="fr-FR" b="1" dirty="0">
                    <a:solidFill>
                      <a:srgbClr val="0070C0"/>
                    </a:solidFill>
                    <a:sym typeface="Wingdings" panose="05000000000000000000" pitchFamily="2" charset="2"/>
                  </a:rPr>
                  <a:t>Maximums par blocs </a:t>
                </a:r>
                <a:r>
                  <a:rPr lang="fr-FR" dirty="0">
                    <a:solidFill>
                      <a:srgbClr val="0070C0"/>
                    </a:solidFill>
                    <a:sym typeface="Wingdings" panose="05000000000000000000" pitchFamily="2" charset="2"/>
                  </a:rPr>
                  <a:t>(souvent maximums mensuels) : on ajuste la loi de probabilité « GEV » (</a:t>
                </a:r>
                <a:r>
                  <a:rPr lang="fr-FR" dirty="0" err="1">
                    <a:solidFill>
                      <a:srgbClr val="0070C0"/>
                    </a:solidFill>
                    <a:sym typeface="Wingdings" panose="05000000000000000000" pitchFamily="2" charset="2"/>
                  </a:rPr>
                  <a:t>Generalized</a:t>
                </a:r>
                <a:r>
                  <a:rPr lang="fr-FR" dirty="0">
                    <a:solidFill>
                      <a:srgbClr val="0070C0"/>
                    </a:solidFill>
                    <a:sym typeface="Wingdings" panose="05000000000000000000" pitchFamily="2" charset="2"/>
                  </a:rPr>
                  <a:t> </a:t>
                </a:r>
                <a:r>
                  <a:rPr lang="fr-FR" dirty="0" err="1">
                    <a:solidFill>
                      <a:srgbClr val="0070C0"/>
                    </a:solidFill>
                    <a:sym typeface="Wingdings" panose="05000000000000000000" pitchFamily="2" charset="2"/>
                  </a:rPr>
                  <a:t>Extreme</a:t>
                </a:r>
                <a:r>
                  <a:rPr lang="fr-FR" dirty="0">
                    <a:solidFill>
                      <a:srgbClr val="0070C0"/>
                    </a:solidFill>
                    <a:sym typeface="Wingdings" panose="05000000000000000000" pitchFamily="2" charset="2"/>
                  </a:rPr>
                  <a:t> Value) au sous-échantillon</a:t>
                </a:r>
                <a:endParaRPr lang="fr-FR" dirty="0">
                  <a:solidFill>
                    <a:srgbClr val="0070C0"/>
                  </a:solidFill>
                </a:endParaRPr>
              </a:p>
              <a:p>
                <a:pPr marL="285750" indent="-285750">
                  <a:buFont typeface="Wingdings" panose="05000000000000000000" pitchFamily="2" charset="2"/>
                  <a:buChar char="à"/>
                </a:pPr>
                <a:r>
                  <a:rPr lang="fr-FR" b="1" dirty="0">
                    <a:solidFill>
                      <a:srgbClr val="0070C0"/>
                    </a:solidFill>
                    <a:sym typeface="Wingdings" panose="05000000000000000000" pitchFamily="2" charset="2"/>
                  </a:rPr>
                  <a:t>Dépassements de seuil </a:t>
                </a:r>
                <a:r>
                  <a:rPr lang="fr-FR" dirty="0">
                    <a:solidFill>
                      <a:srgbClr val="0070C0"/>
                    </a:solidFill>
                    <a:sym typeface="Wingdings" panose="05000000000000000000" pitchFamily="2" charset="2"/>
                  </a:rPr>
                  <a:t>: on ajuste la loi de Pareto généralisée au sous-échantillon – méthode présentée ici</a:t>
                </a:r>
              </a:p>
              <a:p>
                <a:pPr marL="285750" indent="-285750">
                  <a:buFont typeface="Wingdings" panose="05000000000000000000" pitchFamily="2" charset="2"/>
                  <a:buChar char="à"/>
                </a:pPr>
                <a:endParaRPr lang="fr-FR" dirty="0">
                  <a:solidFill>
                    <a:srgbClr val="0070C0"/>
                  </a:solidFill>
                  <a:sym typeface="Wingdings" panose="05000000000000000000" pitchFamily="2" charset="2"/>
                </a:endParaRPr>
              </a:p>
              <a:p>
                <a:r>
                  <a:rPr lang="fr-FR" dirty="0">
                    <a:solidFill>
                      <a:srgbClr val="0070C0"/>
                    </a:solidFill>
                    <a:sym typeface="Wingdings" panose="05000000000000000000" pitchFamily="2" charset="2"/>
                  </a:rPr>
                  <a:t>Les dépassements de seuil ont l’avantage de permettre l’utilisation de plus de données que le max. par blocs</a:t>
                </a:r>
              </a:p>
              <a:p>
                <a:pPr marL="285750" indent="-285750">
                  <a:buFont typeface="Wingdings" panose="05000000000000000000" pitchFamily="2" charset="2"/>
                  <a:buChar char="à"/>
                </a:pPr>
                <a:r>
                  <a:rPr lang="fr-FR" dirty="0">
                    <a:solidFill>
                      <a:srgbClr val="0070C0"/>
                    </a:solidFill>
                    <a:sym typeface="Wingdings" panose="05000000000000000000" pitchFamily="2" charset="2"/>
                  </a:rPr>
                  <a:t>Choix du seuil ?</a:t>
                </a:r>
              </a:p>
            </p:txBody>
          </p:sp>
        </mc:Choice>
        <mc:Fallback xmlns="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6E11B104-1D63-4200-AE5B-F2B87162E5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6776" y="510978"/>
                <a:ext cx="9985248" cy="5078313"/>
              </a:xfrm>
              <a:prstGeom prst="rect">
                <a:avLst/>
              </a:prstGeom>
              <a:blipFill>
                <a:blip r:embed="rId2"/>
                <a:stretch>
                  <a:fillRect l="-549" t="-720" r="-977" b="-96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536290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>
            <a:extLst>
              <a:ext uri="{FF2B5EF4-FFF2-40B4-BE49-F238E27FC236}">
                <a16:creationId xmlns:a16="http://schemas.microsoft.com/office/drawing/2014/main" id="{0C835807-AB38-43D0-BF45-6A55887DA4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6804" y="711269"/>
            <a:ext cx="4379783" cy="3792093"/>
          </a:xfrm>
          <a:prstGeom prst="rect">
            <a:avLst/>
          </a:prstGeom>
        </p:spPr>
      </p:pic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E1BB8FF7-ED0F-4CAD-A620-FC9D316E996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506587" y="6952869"/>
            <a:ext cx="3370105" cy="258532"/>
          </a:xfrm>
        </p:spPr>
        <p:txBody>
          <a:bodyPr/>
          <a:lstStyle/>
          <a:p>
            <a:r>
              <a:rPr lang="fr-FR" dirty="0"/>
              <a:t>Conditions environnementales extrêmes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920DFA7D-F110-4EF1-9021-B62CC423190C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5637529" y="7315260"/>
            <a:ext cx="2164715" cy="244415"/>
          </a:xfrm>
        </p:spPr>
        <p:txBody>
          <a:bodyPr/>
          <a:lstStyle/>
          <a:p>
            <a:r>
              <a:rPr lang="fr-FR" dirty="0"/>
              <a:t>13/03/2025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5F08445-BD18-4563-AA36-10F490CF31A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60868" y="0"/>
            <a:ext cx="12071964" cy="1734321"/>
          </a:xfrm>
        </p:spPr>
        <p:txBody>
          <a:bodyPr/>
          <a:lstStyle/>
          <a:p>
            <a:r>
              <a:rPr lang="fr-FR" b="1" dirty="0">
                <a:solidFill>
                  <a:srgbClr val="0070C0"/>
                </a:solidFill>
              </a:rPr>
              <a:t>Modélisation des dépassements de seuil : loi de Pareto généralisée</a:t>
            </a:r>
          </a:p>
          <a:p>
            <a:r>
              <a:rPr lang="fr-FR" sz="1500" dirty="0"/>
              <a:t>						                  </a:t>
            </a:r>
          </a:p>
          <a:p>
            <a:r>
              <a:rPr lang="fr-FR" sz="1500" dirty="0"/>
              <a:t>                          							               </a:t>
            </a:r>
          </a:p>
          <a:p>
            <a:r>
              <a:rPr lang="fr-FR" sz="1500" dirty="0"/>
              <a:t>																			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2D742100-2DC1-4695-A327-E20A61E1DB3C}"/>
                  </a:ext>
                </a:extLst>
              </p:cNvPr>
              <p:cNvSpPr txBox="1"/>
              <p:nvPr/>
            </p:nvSpPr>
            <p:spPr>
              <a:xfrm>
                <a:off x="240736" y="4645285"/>
                <a:ext cx="3969314" cy="14773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dirty="0">
                    <a:solidFill>
                      <a:srgbClr val="0070C0"/>
                    </a:solidFill>
                  </a:rPr>
                  <a:t>Il faut sélectionner un seuil </a:t>
                </a:r>
                <a14:m>
                  <m:oMath xmlns:m="http://schemas.openxmlformats.org/officeDocument/2006/math">
                    <m:r>
                      <a:rPr lang="fr-FR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𝑢</m:t>
                    </m:r>
                    <m:r>
                      <a:rPr lang="fr-FR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dirty="0" err="1">
                    <a:solidFill>
                      <a:srgbClr val="0070C0"/>
                    </a:solidFill>
                  </a:rPr>
                  <a:t>t.q</a:t>
                </a:r>
                <a:r>
                  <a:rPr lang="fr-FR" dirty="0">
                    <a:solidFill>
                      <a:srgbClr val="0070C0"/>
                    </a:solidFill>
                  </a:rPr>
                  <a:t>. le dépassement de seuil moyen soit approximativement linéaire en ce seuil, car si </a:t>
                </a:r>
              </a:p>
              <a:p>
                <a:r>
                  <a:rPr lang="fr-FR" dirty="0">
                    <a:solidFill>
                      <a:srgbClr val="0070C0"/>
                    </a:solidFill>
                  </a:rPr>
                  <a:t>Alors,</a:t>
                </a:r>
              </a:p>
            </p:txBody>
          </p:sp>
        </mc:Choice>
        <mc:Fallback xmlns="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2D742100-2DC1-4695-A327-E20A61E1DB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736" y="4645285"/>
                <a:ext cx="3969314" cy="1477328"/>
              </a:xfrm>
              <a:prstGeom prst="rect">
                <a:avLst/>
              </a:prstGeom>
              <a:blipFill>
                <a:blip r:embed="rId4"/>
                <a:stretch>
                  <a:fillRect l="-1227" t="-2066" b="-578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30068B62-B5A1-46CE-A1EA-30B82B384B39}"/>
                  </a:ext>
                </a:extLst>
              </p:cNvPr>
              <p:cNvSpPr txBox="1"/>
              <p:nvPr/>
            </p:nvSpPr>
            <p:spPr>
              <a:xfrm>
                <a:off x="4434295" y="4486673"/>
                <a:ext cx="4237090" cy="14773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dirty="0">
                    <a:solidFill>
                      <a:srgbClr val="0070C0"/>
                    </a:solidFill>
                  </a:rPr>
                  <a:t>Evolution de l’estimation de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fr-FR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  <m:r>
                          <a:rPr lang="fr-FR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fr-FR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</m:d>
                  </m:oMath>
                </a14:m>
                <a:r>
                  <a:rPr lang="fr-FR" dirty="0">
                    <a:solidFill>
                      <a:srgbClr val="0070C0"/>
                    </a:solidFill>
                  </a:rPr>
                  <a:t> </a:t>
                </a:r>
              </a:p>
              <a:p>
                <a:r>
                  <a:rPr lang="fr-FR" dirty="0">
                    <a:solidFill>
                      <a:srgbClr val="0070C0"/>
                    </a:solidFill>
                  </a:rPr>
                  <a:t>et des écarts-type associés en fonction du seuil choisi</a:t>
                </a:r>
              </a:p>
              <a:p>
                <a:r>
                  <a:rPr lang="fr-FR" dirty="0">
                    <a:solidFill>
                      <a:srgbClr val="0070C0"/>
                    </a:solidFill>
                    <a:sym typeface="Wingdings" panose="05000000000000000000" pitchFamily="2" charset="2"/>
                  </a:rPr>
                  <a:t> Une grande erreur-type est à proscrire</a:t>
                </a:r>
                <a:endParaRPr lang="fr-FR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30068B62-B5A1-46CE-A1EA-30B82B384B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4295" y="4486673"/>
                <a:ext cx="4237090" cy="1477328"/>
              </a:xfrm>
              <a:prstGeom prst="rect">
                <a:avLst/>
              </a:prstGeom>
              <a:blipFill>
                <a:blip r:embed="rId5"/>
                <a:stretch>
                  <a:fillRect l="-1151" t="-2066" r="-288" b="-578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" name="Image 39">
            <a:extLst>
              <a:ext uri="{FF2B5EF4-FFF2-40B4-BE49-F238E27FC236}">
                <a16:creationId xmlns:a16="http://schemas.microsoft.com/office/drawing/2014/main" id="{766C9ECE-D3AE-43AA-8891-D156C880022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2666" y="6351560"/>
            <a:ext cx="181000" cy="29531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E0AC86D0-DFFE-4C20-80E8-E8051DC8048B}"/>
                  </a:ext>
                </a:extLst>
              </p:cNvPr>
              <p:cNvSpPr txBox="1"/>
              <p:nvPr/>
            </p:nvSpPr>
            <p:spPr>
              <a:xfrm>
                <a:off x="4479122" y="6221918"/>
                <a:ext cx="1688667" cy="3329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1500" dirty="0">
                    <a:solidFill>
                      <a:srgbClr val="0070C0"/>
                    </a:solidFill>
                  </a:rPr>
                  <a:t>(i.e. linéaire en </a:t>
                </a:r>
                <a14:m>
                  <m:oMath xmlns:m="http://schemas.openxmlformats.org/officeDocument/2006/math">
                    <m:r>
                      <a:rPr lang="fr-FR" sz="160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fr-FR" sz="1500" dirty="0">
                    <a:solidFill>
                      <a:srgbClr val="0070C0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E0AC86D0-DFFE-4C20-80E8-E8051DC804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9122" y="6221918"/>
                <a:ext cx="1688667" cy="332912"/>
              </a:xfrm>
              <a:prstGeom prst="rect">
                <a:avLst/>
              </a:prstGeom>
              <a:blipFill>
                <a:blip r:embed="rId7"/>
                <a:stretch>
                  <a:fillRect l="-1444" t="-1852" r="-361" b="-2037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ZoneTexte 31">
                <a:extLst>
                  <a:ext uri="{FF2B5EF4-FFF2-40B4-BE49-F238E27FC236}">
                    <a16:creationId xmlns:a16="http://schemas.microsoft.com/office/drawing/2014/main" id="{E1BFD60E-00D2-497A-AEE2-5898B7BA53FE}"/>
                  </a:ext>
                </a:extLst>
              </p:cNvPr>
              <p:cNvSpPr txBox="1"/>
              <p:nvPr/>
            </p:nvSpPr>
            <p:spPr>
              <a:xfrm>
                <a:off x="8751094" y="1734321"/>
                <a:ext cx="4688681" cy="53635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u="sng" dirty="0">
                    <a:solidFill>
                      <a:srgbClr val="0070C0"/>
                    </a:solidFill>
                  </a:rPr>
                  <a:t>But</a:t>
                </a:r>
                <a:r>
                  <a:rPr lang="fr-FR" dirty="0">
                    <a:solidFill>
                      <a:srgbClr val="0070C0"/>
                    </a:solidFill>
                  </a:rPr>
                  <a:t> : estimer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fr-FR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  <m:r>
                          <a:rPr lang="fr-FR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fr-FR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</m:d>
                  </m:oMath>
                </a14:m>
                <a:r>
                  <a:rPr lang="fr-FR" dirty="0">
                    <a:solidFill>
                      <a:srgbClr val="0070C0"/>
                    </a:solidFill>
                  </a:rPr>
                  <a:t> permettant d’ajuster</a:t>
                </a:r>
                <a:br>
                  <a:rPr lang="fr-FR" dirty="0">
                    <a:solidFill>
                      <a:srgbClr val="0070C0"/>
                    </a:solidFill>
                  </a:rPr>
                </a:br>
                <a:r>
                  <a:rPr lang="fr-FR" dirty="0">
                    <a:solidFill>
                      <a:srgbClr val="0070C0"/>
                    </a:solidFill>
                  </a:rPr>
                  <a:t>au mieux la loi de probabilité de Pareto</a:t>
                </a:r>
                <a:br>
                  <a:rPr lang="fr-FR" dirty="0">
                    <a:solidFill>
                      <a:srgbClr val="0070C0"/>
                    </a:solidFill>
                  </a:rPr>
                </a:br>
                <a:r>
                  <a:rPr lang="fr-FR" dirty="0">
                    <a:solidFill>
                      <a:srgbClr val="0070C0"/>
                    </a:solidFill>
                  </a:rPr>
                  <a:t>généralisée afin qu’elle corresponde au</a:t>
                </a:r>
                <a:br>
                  <a:rPr lang="fr-FR" dirty="0">
                    <a:solidFill>
                      <a:srgbClr val="0070C0"/>
                    </a:solidFill>
                  </a:rPr>
                </a:br>
                <a:r>
                  <a:rPr lang="fr-FR" dirty="0">
                    <a:solidFill>
                      <a:srgbClr val="0070C0"/>
                    </a:solidFill>
                  </a:rPr>
                  <a:t>mieux aux maximum de tempêtes.</a:t>
                </a:r>
              </a:p>
              <a:p>
                <a:endParaRPr lang="fr-FR" dirty="0">
                  <a:solidFill>
                    <a:srgbClr val="0070C0"/>
                  </a:solidFill>
                </a:endParaRPr>
              </a:p>
              <a:p>
                <a:r>
                  <a:rPr lang="fr-FR" u="sng" dirty="0">
                    <a:solidFill>
                      <a:srgbClr val="0070C0"/>
                    </a:solidFill>
                  </a:rPr>
                  <a:t>Estimation</a:t>
                </a:r>
                <a:r>
                  <a:rPr lang="fr-FR" dirty="0">
                    <a:solidFill>
                      <a:srgbClr val="0070C0"/>
                    </a:solidFill>
                  </a:rPr>
                  <a:t> : estimateur du maximum de vraisemblance </a:t>
                </a:r>
                <a:r>
                  <a:rPr lang="fr-FR" dirty="0">
                    <a:solidFill>
                      <a:srgbClr val="0070C0"/>
                    </a:solidFill>
                    <a:sym typeface="Wingdings" panose="05000000000000000000" pitchFamily="2" charset="2"/>
                  </a:rPr>
                  <a:t> trouver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fr-FR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fr-FR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fr-FR" b="0" i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σ</m:t>
                            </m:r>
                          </m:e>
                        </m:acc>
                        <m:r>
                          <a:rPr lang="fr-FR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̂"/>
                            <m:ctrlPr>
                              <a:rPr lang="fr-FR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𝜉</m:t>
                            </m:r>
                          </m:e>
                        </m:acc>
                      </m:e>
                    </m:d>
                  </m:oMath>
                </a14:m>
                <a:r>
                  <a:rPr lang="fr-FR" dirty="0">
                    <a:solidFill>
                      <a:srgbClr val="0070C0"/>
                    </a:solidFill>
                  </a:rPr>
                  <a:t> maximisant </a:t>
                </a:r>
                <a:br>
                  <a:rPr lang="fr-FR" dirty="0">
                    <a:solidFill>
                      <a:srgbClr val="0070C0"/>
                    </a:solidFill>
                  </a:rPr>
                </a:br>
                <a:r>
                  <a:rPr lang="fr-FR" dirty="0">
                    <a:solidFill>
                      <a:srgbClr val="0070C0"/>
                    </a:solidFill>
                  </a:rPr>
                  <a:t>la probabilité d’observer l’échantillon des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fr-FR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fr-FR" dirty="0">
                    <a:solidFill>
                      <a:srgbClr val="0070C0"/>
                    </a:solidFill>
                  </a:rPr>
                  <a:t> correspondant aux max de tempêtes (</a:t>
                </a:r>
                <a:r>
                  <a:rPr lang="fr-FR" b="1" i="1" dirty="0">
                    <a:solidFill>
                      <a:srgbClr val="0070C0"/>
                    </a:solidFill>
                  </a:rPr>
                  <a:t>supposés indépendants et suivant la même loi</a:t>
                </a:r>
                <a:r>
                  <a:rPr lang="fr-FR" dirty="0">
                    <a:solidFill>
                      <a:srgbClr val="0070C0"/>
                    </a:solidFill>
                  </a:rPr>
                  <a:t>), appelée fonction de vraisemblance </a:t>
                </a:r>
                <a14:m>
                  <m:oMath xmlns:m="http://schemas.openxmlformats.org/officeDocument/2006/math">
                    <m:r>
                      <a:rPr lang="fr-FR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𝐿</m:t>
                    </m:r>
                    <m:r>
                      <a:rPr lang="fr-FR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dirty="0">
                    <a:solidFill>
                      <a:srgbClr val="0070C0"/>
                    </a:solidFill>
                  </a:rPr>
                  <a:t>:</a:t>
                </a:r>
              </a:p>
              <a:p>
                <a:endParaRPr lang="fr-FR" dirty="0">
                  <a:solidFill>
                    <a:srgbClr val="0070C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fr-FR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fr-FR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;</m:t>
                      </m:r>
                      <m:r>
                        <a:rPr lang="fr-FR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fr-FR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fr-FR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𝜉</m:t>
                      </m:r>
                      <m:r>
                        <a:rPr lang="fr-FR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∏"/>
                          <m:ctrlPr>
                            <a:rPr lang="fr-FR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fr-FR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fr-FR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fr-FR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fr-FR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fr-FR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fr-FR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fr-FR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fr-FR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fr-FR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  <m:r>
                            <a:rPr lang="fr-FR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𝜉</m:t>
                          </m:r>
                          <m:r>
                            <a:rPr lang="fr-FR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fr-FR" dirty="0">
                  <a:solidFill>
                    <a:srgbClr val="0070C0"/>
                  </a:solidFill>
                </a:endParaRPr>
              </a:p>
              <a:p>
                <a:endParaRPr lang="fr-FR" dirty="0">
                  <a:solidFill>
                    <a:srgbClr val="0070C0"/>
                  </a:solidFill>
                </a:endParaRPr>
              </a:p>
              <a:p>
                <a:r>
                  <a:rPr lang="fr-FR" dirty="0">
                    <a:solidFill>
                      <a:srgbClr val="0070C0"/>
                    </a:solidFill>
                  </a:rPr>
                  <a:t>		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fr-FR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fr-FR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fr-FR" b="0" i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σ</m:t>
                            </m:r>
                          </m:e>
                        </m:acc>
                        <m:r>
                          <a:rPr lang="fr-FR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̂"/>
                            <m:ctrlPr>
                              <a:rPr lang="fr-FR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𝜉</m:t>
                            </m:r>
                          </m:e>
                        </m:acc>
                      </m:e>
                    </m:d>
                    <m:r>
                      <a:rPr lang="fr-FR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𝑎𝑟𝑔𝑚𝑎</m:t>
                    </m:r>
                    <m:sSub>
                      <m:sSubPr>
                        <m:ctrlPr>
                          <a:rPr lang="fr-FR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fr-FR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  <m:r>
                          <a:rPr lang="fr-FR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𝜉</m:t>
                        </m:r>
                      </m:sub>
                    </m:sSub>
                    <m:r>
                      <a:rPr lang="fr-FR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𝐿</m:t>
                    </m:r>
                    <m:r>
                      <a:rPr lang="fr-FR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fr-FR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;</m:t>
                    </m:r>
                    <m:r>
                      <a:rPr lang="fr-FR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𝜎</m:t>
                    </m:r>
                    <m:r>
                      <a:rPr lang="fr-FR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fr-FR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𝜉</m:t>
                    </m:r>
                    <m:r>
                      <a:rPr lang="fr-FR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>
                    <a:solidFill>
                      <a:srgbClr val="0070C0"/>
                    </a:solidFill>
                  </a:rPr>
                  <a:t> </a:t>
                </a:r>
                <a:br>
                  <a:rPr lang="fr-FR" dirty="0">
                    <a:solidFill>
                      <a:srgbClr val="0070C0"/>
                    </a:solidFill>
                  </a:rPr>
                </a:br>
                <a:r>
                  <a:rPr lang="fr-FR" dirty="0">
                    <a:solidFill>
                      <a:srgbClr val="0070C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32" name="ZoneTexte 31">
                <a:extLst>
                  <a:ext uri="{FF2B5EF4-FFF2-40B4-BE49-F238E27FC236}">
                    <a16:creationId xmlns:a16="http://schemas.microsoft.com/office/drawing/2014/main" id="{E1BFD60E-00D2-497A-AEE2-5898B7BA53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1094" y="1734321"/>
                <a:ext cx="4688681" cy="5363520"/>
              </a:xfrm>
              <a:prstGeom prst="rect">
                <a:avLst/>
              </a:prstGeom>
              <a:blipFill>
                <a:blip r:embed="rId8"/>
                <a:stretch>
                  <a:fillRect l="-1170" t="-68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CCF8BDCB-AF43-48D8-8FC7-CC1889456DD0}"/>
                  </a:ext>
                </a:extLst>
              </p:cNvPr>
              <p:cNvSpPr txBox="1"/>
              <p:nvPr/>
            </p:nvSpPr>
            <p:spPr>
              <a:xfrm>
                <a:off x="8942255" y="532326"/>
                <a:ext cx="3990323" cy="16593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|"/>
                        <m:ctrlPr>
                          <a:rPr lang="fr-FR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fr-FR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fr-FR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fr-FR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fr-FR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sSub>
                      <m:sSubPr>
                        <m:ctrlPr>
                          <a:rPr lang="fr-FR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fr-FR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fr-FR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fr-FR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𝑢</m:t>
                    </m:r>
                    <m:r>
                      <a:rPr lang="fr-FR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] ~ </m:t>
                    </m:r>
                    <m:r>
                      <a:rPr lang="fr-FR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𝐺𝑃</m:t>
                    </m:r>
                    <m:d>
                      <m:dPr>
                        <m:ctrlPr>
                          <a:rPr lang="fr-FR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  <m:r>
                          <a:rPr lang="fr-FR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fr-FR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</m:d>
                  </m:oMath>
                </a14:m>
                <a:r>
                  <a:rPr lang="fr-FR" dirty="0">
                    <a:solidFill>
                      <a:srgbClr val="0070C0"/>
                    </a:solidFill>
                  </a:rPr>
                  <a:t> de densité</a:t>
                </a:r>
                <a:endParaRPr lang="fr-FR" b="0" dirty="0">
                  <a:solidFill>
                    <a:srgbClr val="0070C0"/>
                  </a:solidFill>
                </a:endParaRPr>
              </a:p>
              <a:p>
                <a:endParaRPr lang="fr-FR" dirty="0">
                  <a:solidFill>
                    <a:srgbClr val="0070C0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fr-FR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           </m:t>
                    </m:r>
                    <m:r>
                      <a:rPr lang="fr-FR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fr-FR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fr-FR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fr-FR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  <m:r>
                          <a:rPr lang="fr-FR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</m:d>
                    <m:r>
                      <a:rPr lang="fr-FR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fr-FR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fr-FR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den>
                    </m:f>
                    <m:sSup>
                      <m:sSupPr>
                        <m:ctrlPr>
                          <a:rPr lang="fr-FR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fr-FR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1+</m:t>
                            </m:r>
                            <m:f>
                              <m:fPr>
                                <m:ctrlPr>
                                  <a:rPr lang="fr-FR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fr-FR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𝜉</m:t>
                                </m:r>
                                <m:r>
                                  <a:rPr lang="fr-FR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num>
                              <m:den>
                                <m:r>
                                  <a:rPr lang="fr-FR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fr-FR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fr-FR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fr-FR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fr-FR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fr-FR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𝜉</m:t>
                                </m:r>
                              </m:den>
                            </m:f>
                            <m:r>
                              <a:rPr lang="fr-FR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 −1</m:t>
                            </m:r>
                          </m:e>
                        </m:d>
                      </m:sup>
                    </m:sSup>
                  </m:oMath>
                </a14:m>
                <a:r>
                  <a:rPr lang="fr-FR" dirty="0">
                    <a:solidFill>
                      <a:srgbClr val="0070C0"/>
                    </a:solidFill>
                  </a:rPr>
                  <a:t> </a:t>
                </a:r>
              </a:p>
              <a:p>
                <a:endParaRPr lang="fr-FR" dirty="0">
                  <a:solidFill>
                    <a:srgbClr val="0070C0"/>
                  </a:solidFill>
                </a:endParaRPr>
              </a:p>
              <a:p>
                <a:endParaRPr lang="fr-FR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CCF8BDCB-AF43-48D8-8FC7-CC1889456D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2255" y="532326"/>
                <a:ext cx="3990323" cy="1659365"/>
              </a:xfrm>
              <a:prstGeom prst="rect">
                <a:avLst/>
              </a:prstGeom>
              <a:blipFill>
                <a:blip r:embed="rId9"/>
                <a:stretch>
                  <a:fillRect l="-153" t="-476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ZoneTexte 34">
                <a:extLst>
                  <a:ext uri="{FF2B5EF4-FFF2-40B4-BE49-F238E27FC236}">
                    <a16:creationId xmlns:a16="http://schemas.microsoft.com/office/drawing/2014/main" id="{11CF87DE-230C-49A9-9B9A-6AC1857CA3C7}"/>
                  </a:ext>
                </a:extLst>
              </p:cNvPr>
              <p:cNvSpPr txBox="1"/>
              <p:nvPr/>
            </p:nvSpPr>
            <p:spPr>
              <a:xfrm>
                <a:off x="1485658" y="5494301"/>
                <a:ext cx="280410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|"/>
                          <m:ctrlPr>
                            <a:rPr lang="fr-FR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fr-FR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fr-FR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fr-FR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fr-FR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sSub>
                        <m:sSubPr>
                          <m:ctrlPr>
                            <a:rPr lang="fr-FR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fr-FR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fr-FR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fr-FR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] ~ </m:t>
                      </m:r>
                      <m:r>
                        <a:rPr lang="fr-FR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𝐺𝑃</m:t>
                      </m:r>
                      <m:r>
                        <a:rPr lang="fr-FR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fr-FR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fr-FR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𝜉</m:t>
                      </m:r>
                      <m:r>
                        <a:rPr lang="fr-FR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5" name="ZoneTexte 34">
                <a:extLst>
                  <a:ext uri="{FF2B5EF4-FFF2-40B4-BE49-F238E27FC236}">
                    <a16:creationId xmlns:a16="http://schemas.microsoft.com/office/drawing/2014/main" id="{11CF87DE-230C-49A9-9B9A-6AC1857CA3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5658" y="5494301"/>
                <a:ext cx="2804101" cy="276999"/>
              </a:xfrm>
              <a:prstGeom prst="rect">
                <a:avLst/>
              </a:prstGeom>
              <a:blipFill>
                <a:blip r:embed="rId10"/>
                <a:stretch>
                  <a:fillRect r="-2391" b="-3913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ZoneTexte 14">
                <a:extLst>
                  <a:ext uri="{FF2B5EF4-FFF2-40B4-BE49-F238E27FC236}">
                    <a16:creationId xmlns:a16="http://schemas.microsoft.com/office/drawing/2014/main" id="{981B46F9-309A-4869-AC69-DDD6891E79E1}"/>
                  </a:ext>
                </a:extLst>
              </p:cNvPr>
              <p:cNvSpPr txBox="1"/>
              <p:nvPr/>
            </p:nvSpPr>
            <p:spPr>
              <a:xfrm>
                <a:off x="416109" y="6151322"/>
                <a:ext cx="4494497" cy="46435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fr-FR" b="0" dirty="0">
                    <a:solidFill>
                      <a:srgbClr val="0070C0"/>
                    </a:solidFill>
                  </a:rPr>
                  <a:t>pour </a:t>
                </a:r>
                <a14:m>
                  <m:oMath xmlns:m="http://schemas.openxmlformats.org/officeDocument/2006/math">
                    <m:r>
                      <a:rPr lang="fr-FR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𝑢</m:t>
                    </m:r>
                    <m:r>
                      <a:rPr lang="fr-FR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b="0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fr-FR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fr-FR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fr-FR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,  </m:t>
                    </m:r>
                    <m:r>
                      <a:rPr lang="fr-FR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fr-FR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fr-FR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fr-FR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fr-FR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e>
                        <m:sSub>
                          <m:sSubPr>
                            <m:ctrlPr>
                              <a:rPr lang="fr-FR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fr-FR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fr-FR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&gt;</m:t>
                        </m:r>
                        <m:r>
                          <a:rPr lang="fr-FR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fr-FR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fr-FR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fr-FR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sSub>
                              <m:sSubPr>
                                <m:ctrlPr>
                                  <a:rPr lang="fr-FR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fr-FR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sub>
                        </m:sSub>
                        <m:r>
                          <a:rPr lang="fr-FR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fr-FR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𝜉</m:t>
                        </m:r>
                        <m:r>
                          <a:rPr lang="fr-FR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num>
                      <m:den>
                        <m:r>
                          <a:rPr lang="fr-FR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fr-FR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𝜉</m:t>
                        </m:r>
                      </m:den>
                    </m:f>
                  </m:oMath>
                </a14:m>
                <a:endParaRPr lang="fr-FR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5" name="ZoneTexte 14">
                <a:extLst>
                  <a:ext uri="{FF2B5EF4-FFF2-40B4-BE49-F238E27FC236}">
                    <a16:creationId xmlns:a16="http://schemas.microsoft.com/office/drawing/2014/main" id="{981B46F9-309A-4869-AC69-DDD6891E79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109" y="6151322"/>
                <a:ext cx="4494497" cy="464358"/>
              </a:xfrm>
              <a:prstGeom prst="rect">
                <a:avLst/>
              </a:prstGeom>
              <a:blipFill>
                <a:blip r:embed="rId11"/>
                <a:stretch>
                  <a:fillRect l="-3117" b="-1052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ZoneTexte 36">
                <a:extLst>
                  <a:ext uri="{FF2B5EF4-FFF2-40B4-BE49-F238E27FC236}">
                    <a16:creationId xmlns:a16="http://schemas.microsoft.com/office/drawing/2014/main" id="{D0864369-3190-40CA-8D63-18B5D5100261}"/>
                  </a:ext>
                </a:extLst>
              </p:cNvPr>
              <p:cNvSpPr txBox="1"/>
              <p:nvPr/>
            </p:nvSpPr>
            <p:spPr>
              <a:xfrm>
                <a:off x="2865512" y="544591"/>
                <a:ext cx="6720840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600" b="0" i="1" u="sng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𝐸𝑣𝑜𝑙𝑢𝑡𝑖𝑜𝑛</m:t>
                      </m:r>
                      <m:r>
                        <a:rPr lang="fr-FR" sz="1600" b="0" i="1" u="sng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1600" b="0" i="1" u="sng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𝑑𝑒</m:t>
                      </m:r>
                      <m:r>
                        <a:rPr lang="fr-FR" sz="1600" b="0" i="1" u="sng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fr-FR" sz="1600" b="0" i="1" u="sng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1600" b="0" i="1" u="sng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p>
                          <m:r>
                            <a:rPr lang="fr-FR" sz="1600" b="0" i="1" u="sng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fr-FR" sz="1600" b="0" i="1" u="sng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𝑒𝑠𝑡𝑖𝑚𝑎𝑡𝑖𝑜𝑛</m:t>
                      </m:r>
                      <m:r>
                        <a:rPr lang="fr-FR" sz="1600" b="0" i="1" u="sng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+é</m:t>
                      </m:r>
                      <m:r>
                        <a:rPr lang="fr-FR" sz="1600" b="0" i="1" u="sng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𝑐𝑎𝑟𝑡</m:t>
                      </m:r>
                      <m:r>
                        <a:rPr lang="fr-FR" sz="1600" b="0" i="1" u="sng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1600" b="0" i="1" u="sng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𝑡𝑦𝑝𝑒</m:t>
                      </m:r>
                      <m:r>
                        <a:rPr lang="fr-FR" sz="1600" b="0" i="1" u="sng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1600" b="0" i="1" u="sng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𝑑𝑒</m:t>
                      </m:r>
                      <m:r>
                        <a:rPr lang="fr-FR" sz="1600" b="0" i="1" u="sng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1600" b="0" i="1" u="sng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fr-FR" sz="1600" u="sng" dirty="0"/>
              </a:p>
            </p:txBody>
          </p:sp>
        </mc:Choice>
        <mc:Fallback xmlns="">
          <p:sp>
            <p:nvSpPr>
              <p:cNvPr id="37" name="ZoneTexte 36">
                <a:extLst>
                  <a:ext uri="{FF2B5EF4-FFF2-40B4-BE49-F238E27FC236}">
                    <a16:creationId xmlns:a16="http://schemas.microsoft.com/office/drawing/2014/main" id="{D0864369-3190-40CA-8D63-18B5D51002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5512" y="544591"/>
                <a:ext cx="6720840" cy="338554"/>
              </a:xfrm>
              <a:prstGeom prst="rect">
                <a:avLst/>
              </a:prstGeom>
              <a:blipFill>
                <a:blip r:embed="rId12"/>
                <a:stretch>
                  <a:fillRect b="-892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ZoneTexte 38">
                <a:extLst>
                  <a:ext uri="{FF2B5EF4-FFF2-40B4-BE49-F238E27FC236}">
                    <a16:creationId xmlns:a16="http://schemas.microsoft.com/office/drawing/2014/main" id="{6DD90B4F-EE71-4568-AECD-30547CDB3F2E}"/>
                  </a:ext>
                </a:extLst>
              </p:cNvPr>
              <p:cNvSpPr txBox="1"/>
              <p:nvPr/>
            </p:nvSpPr>
            <p:spPr>
              <a:xfrm>
                <a:off x="2888058" y="2524813"/>
                <a:ext cx="6720840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600" b="0" i="1" u="sng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𝐸𝑣𝑜𝑙𝑢𝑡𝑖𝑜𝑛</m:t>
                      </m:r>
                      <m:r>
                        <a:rPr lang="fr-FR" sz="1600" b="0" i="1" u="sng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1600" b="0" i="1" u="sng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𝑑𝑒</m:t>
                      </m:r>
                      <m:r>
                        <a:rPr lang="fr-FR" sz="1600" b="0" i="1" u="sng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fr-FR" sz="1600" b="0" i="1" u="sng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1600" b="0" i="1" u="sng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p>
                          <m:r>
                            <a:rPr lang="fr-FR" sz="1600" b="0" i="1" u="sng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fr-FR" sz="1600" b="0" i="1" u="sng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𝑒𝑠𝑡𝑖𝑚𝑎𝑡𝑖𝑜𝑛</m:t>
                      </m:r>
                      <m:r>
                        <a:rPr lang="fr-FR" sz="1600" b="0" i="1" u="sng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+é</m:t>
                      </m:r>
                      <m:r>
                        <a:rPr lang="fr-FR" sz="1600" b="0" i="1" u="sng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𝑐𝑎𝑟𝑡</m:t>
                      </m:r>
                      <m:r>
                        <a:rPr lang="fr-FR" sz="1600" b="0" i="1" u="sng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1600" b="0" i="1" u="sng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𝑡𝑦𝑝𝑒</m:t>
                      </m:r>
                      <m:r>
                        <a:rPr lang="fr-FR" sz="1600" b="0" i="1" u="sng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1600" b="0" i="1" u="sng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𝑑𝑒</m:t>
                      </m:r>
                      <m:r>
                        <a:rPr lang="fr-FR" sz="1600" b="0" i="1" u="sng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1600" b="0" i="1" u="sng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𝜉</m:t>
                      </m:r>
                    </m:oMath>
                  </m:oMathPara>
                </a14:m>
                <a:endParaRPr lang="fr-FR" sz="1600" u="sng" dirty="0"/>
              </a:p>
            </p:txBody>
          </p:sp>
        </mc:Choice>
        <mc:Fallback xmlns="">
          <p:sp>
            <p:nvSpPr>
              <p:cNvPr id="39" name="ZoneTexte 38">
                <a:extLst>
                  <a:ext uri="{FF2B5EF4-FFF2-40B4-BE49-F238E27FC236}">
                    <a16:creationId xmlns:a16="http://schemas.microsoft.com/office/drawing/2014/main" id="{6DD90B4F-EE71-4568-AECD-30547CDB3F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8058" y="2524813"/>
                <a:ext cx="6720840" cy="338554"/>
              </a:xfrm>
              <a:prstGeom prst="rect">
                <a:avLst/>
              </a:prstGeom>
              <a:blipFill>
                <a:blip r:embed="rId13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ZoneTexte 40">
                <a:extLst>
                  <a:ext uri="{FF2B5EF4-FFF2-40B4-BE49-F238E27FC236}">
                    <a16:creationId xmlns:a16="http://schemas.microsoft.com/office/drawing/2014/main" id="{5E62DC63-78D1-4C12-A624-A97DFDFFEAF2}"/>
                  </a:ext>
                </a:extLst>
              </p:cNvPr>
              <p:cNvSpPr txBox="1"/>
              <p:nvPr/>
            </p:nvSpPr>
            <p:spPr>
              <a:xfrm>
                <a:off x="-947768" y="431832"/>
                <a:ext cx="6159848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800" b="0" i="1" u="sng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fr-FR" sz="1800" b="0" i="1" u="sng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é</m:t>
                      </m:r>
                      <m:r>
                        <a:rPr lang="fr-FR" sz="1800" b="0" i="1" u="sng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𝑝𝑎𝑠𝑠𝑒𝑚𝑒𝑛𝑡</m:t>
                      </m:r>
                      <m:r>
                        <a:rPr lang="fr-FR" sz="1800" b="0" i="1" u="sng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1800" b="0" i="1" u="sng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𝑚𝑜𝑦𝑒𝑛</m:t>
                      </m:r>
                      <m:r>
                        <a:rPr lang="fr-FR" sz="1800" b="0" i="1" u="sng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1800" b="0" i="1" u="sng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𝑑𝑢</m:t>
                      </m:r>
                      <m:r>
                        <a:rPr lang="fr-FR" sz="1800" b="0" i="1" u="sng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1800" b="0" i="1" u="sng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𝑠𝑒𝑢𝑖𝑙</m:t>
                      </m:r>
                      <m:r>
                        <a:rPr lang="fr-FR" sz="1800" b="0" i="1" u="sng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  <m:oMath xmlns:m="http://schemas.openxmlformats.org/officeDocument/2006/math">
                      <m:r>
                        <a:rPr lang="fr-FR" sz="1800" b="0" i="1" u="sng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𝑠𝑒𝑙𝑜𝑛</m:t>
                      </m:r>
                      <m:r>
                        <a:rPr lang="fr-FR" sz="1800" b="0" i="1" u="sng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1800" b="0" i="1" u="sng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𝑙𝑎</m:t>
                      </m:r>
                      <m:r>
                        <a:rPr lang="fr-FR" sz="1800" b="0" i="1" u="sng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1800" b="0" i="1" u="sng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𝑣𝑎𝑙𝑒𝑢𝑟</m:t>
                      </m:r>
                      <m:r>
                        <a:rPr lang="fr-FR" sz="1800" b="0" i="1" u="sng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1800" b="0" i="1" u="sng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𝑑𝑢</m:t>
                      </m:r>
                      <m:r>
                        <a:rPr lang="fr-FR" sz="1800" b="0" i="1" u="sng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1800" b="0" i="1" u="sng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𝑠𝑒𝑢𝑖𝑙</m:t>
                      </m:r>
                    </m:oMath>
                  </m:oMathPara>
                </a14:m>
                <a:endParaRPr lang="fr-FR" sz="1800" u="sng" dirty="0"/>
              </a:p>
            </p:txBody>
          </p:sp>
        </mc:Choice>
        <mc:Fallback xmlns="">
          <p:sp>
            <p:nvSpPr>
              <p:cNvPr id="41" name="ZoneTexte 40">
                <a:extLst>
                  <a:ext uri="{FF2B5EF4-FFF2-40B4-BE49-F238E27FC236}">
                    <a16:creationId xmlns:a16="http://schemas.microsoft.com/office/drawing/2014/main" id="{5E62DC63-78D1-4C12-A624-A97DFDFFEA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947768" y="431832"/>
                <a:ext cx="6159848" cy="646331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Image 9">
            <a:extLst>
              <a:ext uri="{FF2B5EF4-FFF2-40B4-BE49-F238E27FC236}">
                <a16:creationId xmlns:a16="http://schemas.microsoft.com/office/drawing/2014/main" id="{F0AF4535-F4FE-4E05-8076-D564508BB60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447" y="1106872"/>
            <a:ext cx="3495418" cy="3509143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DD5C529F-97F9-453E-A0ED-690598D15ECB}"/>
              </a:ext>
            </a:extLst>
          </p:cNvPr>
          <p:cNvSpPr txBox="1"/>
          <p:nvPr/>
        </p:nvSpPr>
        <p:spPr>
          <a:xfrm>
            <a:off x="4434295" y="6676682"/>
            <a:ext cx="372038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lang="fr-FR" sz="1500" dirty="0">
                <a:solidFill>
                  <a:srgbClr val="0070C0"/>
                </a:solidFill>
              </a:rPr>
            </a:br>
            <a:r>
              <a:rPr lang="fr-FR" sz="1500" u="sng" dirty="0">
                <a:solidFill>
                  <a:srgbClr val="0070C0"/>
                </a:solidFill>
              </a:rPr>
              <a:t>Choix du seuil</a:t>
            </a:r>
            <a:r>
              <a:rPr lang="fr-FR" sz="1500" dirty="0">
                <a:solidFill>
                  <a:srgbClr val="0070C0"/>
                </a:solidFill>
              </a:rPr>
              <a:t> : 3,05 (quantile 96 de Hs)</a:t>
            </a:r>
          </a:p>
        </p:txBody>
      </p:sp>
    </p:spTree>
    <p:extLst>
      <p:ext uri="{BB962C8B-B14F-4D97-AF65-F5344CB8AC3E}">
        <p14:creationId xmlns:p14="http://schemas.microsoft.com/office/powerpoint/2010/main" val="13567488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ZoneTexte 56">
            <a:extLst>
              <a:ext uri="{FF2B5EF4-FFF2-40B4-BE49-F238E27FC236}">
                <a16:creationId xmlns:a16="http://schemas.microsoft.com/office/drawing/2014/main" id="{5A728066-F341-420F-A1AC-8DE2C473582D}"/>
              </a:ext>
            </a:extLst>
          </p:cNvPr>
          <p:cNvSpPr txBox="1"/>
          <p:nvPr/>
        </p:nvSpPr>
        <p:spPr>
          <a:xfrm>
            <a:off x="7812439" y="6650515"/>
            <a:ext cx="248786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sz="1500" dirty="0">
              <a:solidFill>
                <a:schemeClr val="accent1"/>
              </a:solidFill>
            </a:endParaRPr>
          </a:p>
          <a:p>
            <a:r>
              <a:rPr lang="fr-FR" dirty="0">
                <a:solidFill>
                  <a:schemeClr val="accent1"/>
                </a:solidFill>
              </a:rPr>
              <a:t> </a:t>
            </a:r>
          </a:p>
        </p:txBody>
      </p:sp>
      <p:sp>
        <p:nvSpPr>
          <p:cNvPr id="12" name="Espace réservé du texte 11">
            <a:extLst>
              <a:ext uri="{FF2B5EF4-FFF2-40B4-BE49-F238E27FC236}">
                <a16:creationId xmlns:a16="http://schemas.microsoft.com/office/drawing/2014/main" id="{32D4941B-EC7B-450F-BD99-B707C4B6FA2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fr-FR" dirty="0"/>
              <a:t>Conditions environnementales extrêmes</a:t>
            </a:r>
          </a:p>
        </p:txBody>
      </p:sp>
      <p:sp>
        <p:nvSpPr>
          <p:cNvPr id="15" name="Espace réservé du contenu 14">
            <a:extLst>
              <a:ext uri="{FF2B5EF4-FFF2-40B4-BE49-F238E27FC236}">
                <a16:creationId xmlns:a16="http://schemas.microsoft.com/office/drawing/2014/main" id="{D5A7DE94-0296-4BA7-9723-73A03DCDCDCF}"/>
              </a:ext>
            </a:extLst>
          </p:cNvPr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r>
              <a:rPr lang="fr-FR" dirty="0"/>
              <a:t>13/03/2025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8256AC54-BF71-4C64-9B24-60BA5FF3EB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9932" y="131955"/>
            <a:ext cx="9241827" cy="6871022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6E11B104-1D63-4200-AE5B-F2B87162E50B}"/>
              </a:ext>
            </a:extLst>
          </p:cNvPr>
          <p:cNvSpPr txBox="1"/>
          <p:nvPr/>
        </p:nvSpPr>
        <p:spPr>
          <a:xfrm>
            <a:off x="111760" y="556698"/>
            <a:ext cx="259486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>
              <a:solidFill>
                <a:srgbClr val="0070C0"/>
              </a:solidFill>
            </a:endParaRPr>
          </a:p>
          <a:p>
            <a:endParaRPr lang="fr-FR" dirty="0">
              <a:solidFill>
                <a:srgbClr val="0070C0"/>
              </a:solidFill>
            </a:endParaRPr>
          </a:p>
          <a:p>
            <a:r>
              <a:rPr lang="fr-FR" dirty="0">
                <a:solidFill>
                  <a:srgbClr val="FF0000"/>
                </a:solidFill>
                <a:sym typeface="Wingdings" panose="05000000000000000000" pitchFamily="2" charset="2"/>
              </a:rPr>
              <a:t> Rouge : Dépassements de</a:t>
            </a:r>
            <a:br>
              <a:rPr lang="fr-FR" dirty="0">
                <a:solidFill>
                  <a:srgbClr val="FF0000"/>
                </a:solidFill>
                <a:sym typeface="Wingdings" panose="05000000000000000000" pitchFamily="2" charset="2"/>
              </a:rPr>
            </a:br>
            <a:r>
              <a:rPr lang="fr-FR" dirty="0">
                <a:solidFill>
                  <a:srgbClr val="FF0000"/>
                </a:solidFill>
                <a:sym typeface="Wingdings" panose="05000000000000000000" pitchFamily="2" charset="2"/>
              </a:rPr>
              <a:t>seuil</a:t>
            </a:r>
            <a:br>
              <a:rPr lang="fr-FR" dirty="0">
                <a:sym typeface="Wingdings" panose="05000000000000000000" pitchFamily="2" charset="2"/>
              </a:rPr>
            </a:br>
            <a:br>
              <a:rPr lang="fr-FR" dirty="0">
                <a:sym typeface="Wingdings" panose="05000000000000000000" pitchFamily="2" charset="2"/>
              </a:rPr>
            </a:br>
            <a:r>
              <a:rPr lang="fr-FR" dirty="0">
                <a:sym typeface="Wingdings" panose="05000000000000000000" pitchFamily="2" charset="2"/>
              </a:rPr>
              <a:t> Noir : Max de tempêtes</a:t>
            </a:r>
            <a:endParaRPr lang="fr-FR" dirty="0"/>
          </a:p>
          <a:p>
            <a:endParaRPr lang="fr-FR" dirty="0">
              <a:solidFill>
                <a:srgbClr val="0070C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fr-FR" dirty="0">
                <a:solidFill>
                  <a:srgbClr val="0070C0"/>
                </a:solidFill>
                <a:sym typeface="Wingdings" panose="05000000000000000000" pitchFamily="2" charset="2"/>
              </a:rPr>
              <a:t>Minimum 72h</a:t>
            </a:r>
          </a:p>
          <a:p>
            <a:r>
              <a:rPr lang="fr-FR" dirty="0">
                <a:solidFill>
                  <a:srgbClr val="0070C0"/>
                </a:solidFill>
                <a:sym typeface="Wingdings" panose="05000000000000000000" pitchFamily="2" charset="2"/>
              </a:rPr>
              <a:t>entre deux </a:t>
            </a:r>
            <a:br>
              <a:rPr lang="fr-FR" dirty="0">
                <a:solidFill>
                  <a:srgbClr val="0070C0"/>
                </a:solidFill>
                <a:sym typeface="Wingdings" panose="05000000000000000000" pitchFamily="2" charset="2"/>
              </a:rPr>
            </a:br>
            <a:r>
              <a:rPr lang="fr-FR" dirty="0">
                <a:solidFill>
                  <a:srgbClr val="0070C0"/>
                </a:solidFill>
                <a:sym typeface="Wingdings" panose="05000000000000000000" pitchFamily="2" charset="2"/>
              </a:rPr>
              <a:t>maximums de tempêtes  </a:t>
            </a:r>
            <a:endParaRPr lang="fr-FR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80628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ZoneTexte 56">
            <a:extLst>
              <a:ext uri="{FF2B5EF4-FFF2-40B4-BE49-F238E27FC236}">
                <a16:creationId xmlns:a16="http://schemas.microsoft.com/office/drawing/2014/main" id="{5A728066-F341-420F-A1AC-8DE2C473582D}"/>
              </a:ext>
            </a:extLst>
          </p:cNvPr>
          <p:cNvSpPr txBox="1"/>
          <p:nvPr/>
        </p:nvSpPr>
        <p:spPr>
          <a:xfrm>
            <a:off x="7812439" y="6650515"/>
            <a:ext cx="248786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sz="1500" dirty="0">
              <a:solidFill>
                <a:schemeClr val="accent1"/>
              </a:solidFill>
            </a:endParaRPr>
          </a:p>
          <a:p>
            <a:r>
              <a:rPr lang="fr-FR" dirty="0">
                <a:solidFill>
                  <a:schemeClr val="accent1"/>
                </a:solidFill>
              </a:rPr>
              <a:t> </a:t>
            </a:r>
          </a:p>
        </p:txBody>
      </p:sp>
      <p:sp>
        <p:nvSpPr>
          <p:cNvPr id="12" name="Espace réservé du texte 11">
            <a:extLst>
              <a:ext uri="{FF2B5EF4-FFF2-40B4-BE49-F238E27FC236}">
                <a16:creationId xmlns:a16="http://schemas.microsoft.com/office/drawing/2014/main" id="{32D4941B-EC7B-450F-BD99-B707C4B6FA2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fr-FR" dirty="0"/>
              <a:t>Conditions environnementales extrêmes</a:t>
            </a:r>
          </a:p>
        </p:txBody>
      </p:sp>
      <p:sp>
        <p:nvSpPr>
          <p:cNvPr id="15" name="Espace réservé du contenu 14">
            <a:extLst>
              <a:ext uri="{FF2B5EF4-FFF2-40B4-BE49-F238E27FC236}">
                <a16:creationId xmlns:a16="http://schemas.microsoft.com/office/drawing/2014/main" id="{D5A7DE94-0296-4BA7-9723-73A03DCDCDCF}"/>
              </a:ext>
            </a:extLst>
          </p:cNvPr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r>
              <a:rPr lang="fr-FR" dirty="0"/>
              <a:t>13/03/2025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F4AD326-0E07-4E8C-AE2A-89D29D4F4D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32" y="102668"/>
            <a:ext cx="9706594" cy="684792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B6C46692-72E6-40C2-9BC2-5DA44576C67D}"/>
                  </a:ext>
                </a:extLst>
              </p:cNvPr>
              <p:cNvSpPr txBox="1"/>
              <p:nvPr/>
            </p:nvSpPr>
            <p:spPr>
              <a:xfrm>
                <a:off x="10645775" y="664310"/>
                <a:ext cx="2794000" cy="2862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>
                    <a:solidFill>
                      <a:srgbClr val="0070C0"/>
                    </a:solidFill>
                  </a:rPr>
                  <a:t>Tempêtes au profil différent : </a:t>
                </a:r>
              </a:p>
              <a:p>
                <a:endParaRPr lang="fr-FR" dirty="0">
                  <a:solidFill>
                    <a:srgbClr val="0070C0"/>
                  </a:solidFill>
                </a:endParaRPr>
              </a:p>
              <a:p>
                <a:pPr marL="285750" indent="-285750">
                  <a:buFontTx/>
                  <a:buChar char="-"/>
                </a:pPr>
                <a:r>
                  <a:rPr lang="fr-FR" dirty="0">
                    <a:solidFill>
                      <a:srgbClr val="0070C0"/>
                    </a:solidFill>
                  </a:rPr>
                  <a:t>Dissipation rapide de l’énergie pour </a:t>
                </a:r>
                <a:r>
                  <a:rPr lang="fr-FR" dirty="0" err="1">
                    <a:solidFill>
                      <a:srgbClr val="0070C0"/>
                    </a:solidFill>
                  </a:rPr>
                  <a:t>Ciaran</a:t>
                </a:r>
                <a:endParaRPr lang="fr-FR" dirty="0">
                  <a:solidFill>
                    <a:srgbClr val="0070C0"/>
                  </a:solidFill>
                </a:endParaRPr>
              </a:p>
              <a:p>
                <a:pPr marL="285750" indent="-285750">
                  <a:buFontTx/>
                  <a:buChar char="-"/>
                </a:pPr>
                <a:endParaRPr lang="fr-FR" dirty="0">
                  <a:solidFill>
                    <a:srgbClr val="0070C0"/>
                  </a:solidFill>
                </a:endParaRPr>
              </a:p>
              <a:p>
                <a:pPr marL="285750" indent="-285750">
                  <a:buFontTx/>
                  <a:buChar char="-"/>
                </a:pPr>
                <a:r>
                  <a:rPr lang="fr-FR" dirty="0">
                    <a:solidFill>
                      <a:srgbClr val="0070C0"/>
                    </a:solidFill>
                  </a:rPr>
                  <a:t>24h supplémentaires avec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fr-FR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fr-FR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&gt;3</m:t>
                    </m:r>
                  </m:oMath>
                </a14:m>
                <a:r>
                  <a:rPr lang="fr-FR" dirty="0">
                    <a:solidFill>
                      <a:srgbClr val="0070C0"/>
                    </a:solidFill>
                  </a:rPr>
                  <a:t> pour Johanna.</a:t>
                </a:r>
              </a:p>
              <a:p>
                <a:pPr marL="285750" indent="-285750">
                  <a:buFontTx/>
                  <a:buChar char="-"/>
                </a:pPr>
                <a:endParaRPr lang="fr-FR" dirty="0"/>
              </a:p>
            </p:txBody>
          </p:sp>
        </mc:Choice>
        <mc:Fallback xmlns="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B6C46692-72E6-40C2-9BC2-5DA44576C6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45775" y="664310"/>
                <a:ext cx="2794000" cy="2862322"/>
              </a:xfrm>
              <a:prstGeom prst="rect">
                <a:avLst/>
              </a:prstGeom>
              <a:blipFill>
                <a:blip r:embed="rId3"/>
                <a:stretch>
                  <a:fillRect l="-1743" t="-127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89992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ZoneTexte 56">
            <a:extLst>
              <a:ext uri="{FF2B5EF4-FFF2-40B4-BE49-F238E27FC236}">
                <a16:creationId xmlns:a16="http://schemas.microsoft.com/office/drawing/2014/main" id="{5A728066-F341-420F-A1AC-8DE2C473582D}"/>
              </a:ext>
            </a:extLst>
          </p:cNvPr>
          <p:cNvSpPr txBox="1"/>
          <p:nvPr/>
        </p:nvSpPr>
        <p:spPr>
          <a:xfrm>
            <a:off x="7812439" y="6650515"/>
            <a:ext cx="248786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sz="1500" dirty="0">
              <a:solidFill>
                <a:schemeClr val="accent1"/>
              </a:solidFill>
            </a:endParaRPr>
          </a:p>
          <a:p>
            <a:r>
              <a:rPr lang="fr-FR" dirty="0">
                <a:solidFill>
                  <a:schemeClr val="accent1"/>
                </a:solidFill>
              </a:rPr>
              <a:t> </a:t>
            </a:r>
          </a:p>
        </p:txBody>
      </p:sp>
      <p:sp>
        <p:nvSpPr>
          <p:cNvPr id="12" name="Espace réservé du texte 11">
            <a:extLst>
              <a:ext uri="{FF2B5EF4-FFF2-40B4-BE49-F238E27FC236}">
                <a16:creationId xmlns:a16="http://schemas.microsoft.com/office/drawing/2014/main" id="{32D4941B-EC7B-450F-BD99-B707C4B6FA2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fr-FR" dirty="0"/>
              <a:t>Conditions environnementales extrêmes</a:t>
            </a:r>
          </a:p>
        </p:txBody>
      </p:sp>
      <p:sp>
        <p:nvSpPr>
          <p:cNvPr id="15" name="Espace réservé du contenu 14">
            <a:extLst>
              <a:ext uri="{FF2B5EF4-FFF2-40B4-BE49-F238E27FC236}">
                <a16:creationId xmlns:a16="http://schemas.microsoft.com/office/drawing/2014/main" id="{D5A7DE94-0296-4BA7-9723-73A03DCDCDCF}"/>
              </a:ext>
            </a:extLst>
          </p:cNvPr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r>
              <a:rPr lang="fr-FR" dirty="0"/>
              <a:t>13/03/2025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6CCE8257-5F7D-457E-A2B3-50F809BE3FE9}"/>
              </a:ext>
            </a:extLst>
          </p:cNvPr>
          <p:cNvSpPr txBox="1"/>
          <p:nvPr/>
        </p:nvSpPr>
        <p:spPr>
          <a:xfrm>
            <a:off x="11887201" y="640080"/>
            <a:ext cx="19238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>
                <a:solidFill>
                  <a:srgbClr val="0070C0"/>
                </a:solidFill>
              </a:rPr>
              <a:t>Ajustement</a:t>
            </a:r>
            <a:r>
              <a:rPr lang="fr-FR" dirty="0">
                <a:solidFill>
                  <a:srgbClr val="0070C0"/>
                </a:solidFill>
              </a:rPr>
              <a:t> : </a:t>
            </a:r>
            <a:br>
              <a:rPr lang="fr-FR" dirty="0">
                <a:solidFill>
                  <a:srgbClr val="0070C0"/>
                </a:solidFill>
              </a:rPr>
            </a:br>
            <a:r>
              <a:rPr lang="fr-FR" dirty="0">
                <a:solidFill>
                  <a:srgbClr val="0070C0"/>
                </a:solidFill>
              </a:rPr>
              <a:t>librairie ‘</a:t>
            </a:r>
            <a:r>
              <a:rPr lang="fr-FR" dirty="0" err="1">
                <a:solidFill>
                  <a:srgbClr val="0070C0"/>
                </a:solidFill>
              </a:rPr>
              <a:t>evd</a:t>
            </a:r>
            <a:r>
              <a:rPr lang="fr-FR" dirty="0">
                <a:solidFill>
                  <a:srgbClr val="0070C0"/>
                </a:solidFill>
              </a:rPr>
              <a:t>’</a:t>
            </a:r>
          </a:p>
          <a:p>
            <a:endParaRPr lang="fr-FR" dirty="0">
              <a:solidFill>
                <a:srgbClr val="0070C0"/>
              </a:solidFill>
            </a:endParaRPr>
          </a:p>
          <a:p>
            <a:endParaRPr lang="fr-FR" dirty="0">
              <a:solidFill>
                <a:srgbClr val="0070C0"/>
              </a:solidFill>
            </a:endParaRP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356AF3AE-83B2-4F86-B4AF-C5A50E014F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43" y="275976"/>
            <a:ext cx="11742802" cy="6463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0483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ZoneTexte 56">
            <a:extLst>
              <a:ext uri="{FF2B5EF4-FFF2-40B4-BE49-F238E27FC236}">
                <a16:creationId xmlns:a16="http://schemas.microsoft.com/office/drawing/2014/main" id="{5A728066-F341-420F-A1AC-8DE2C473582D}"/>
              </a:ext>
            </a:extLst>
          </p:cNvPr>
          <p:cNvSpPr txBox="1"/>
          <p:nvPr/>
        </p:nvSpPr>
        <p:spPr>
          <a:xfrm>
            <a:off x="7812439" y="6650515"/>
            <a:ext cx="248786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sz="1500" dirty="0">
              <a:solidFill>
                <a:schemeClr val="accent1"/>
              </a:solidFill>
            </a:endParaRPr>
          </a:p>
          <a:p>
            <a:r>
              <a:rPr lang="fr-FR" dirty="0">
                <a:solidFill>
                  <a:schemeClr val="accent1"/>
                </a:solidFill>
              </a:rPr>
              <a:t> </a:t>
            </a:r>
          </a:p>
        </p:txBody>
      </p:sp>
      <p:sp>
        <p:nvSpPr>
          <p:cNvPr id="12" name="Espace réservé du texte 11">
            <a:extLst>
              <a:ext uri="{FF2B5EF4-FFF2-40B4-BE49-F238E27FC236}">
                <a16:creationId xmlns:a16="http://schemas.microsoft.com/office/drawing/2014/main" id="{32D4941B-EC7B-450F-BD99-B707C4B6FA2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fr-FR" dirty="0"/>
              <a:t>Conditions environnementales extrêmes</a:t>
            </a:r>
          </a:p>
        </p:txBody>
      </p:sp>
      <p:sp>
        <p:nvSpPr>
          <p:cNvPr id="15" name="Espace réservé du contenu 14">
            <a:extLst>
              <a:ext uri="{FF2B5EF4-FFF2-40B4-BE49-F238E27FC236}">
                <a16:creationId xmlns:a16="http://schemas.microsoft.com/office/drawing/2014/main" id="{D5A7DE94-0296-4BA7-9723-73A03DCDCDCF}"/>
              </a:ext>
            </a:extLst>
          </p:cNvPr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r>
              <a:rPr lang="fr-FR" dirty="0"/>
              <a:t>13/03/2025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BD85A41C-0C42-4DBD-BD5D-92A3FD0A4D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9685" y="275976"/>
            <a:ext cx="9080388" cy="6531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4227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ZoneTexte 56">
            <a:extLst>
              <a:ext uri="{FF2B5EF4-FFF2-40B4-BE49-F238E27FC236}">
                <a16:creationId xmlns:a16="http://schemas.microsoft.com/office/drawing/2014/main" id="{5A728066-F341-420F-A1AC-8DE2C473582D}"/>
              </a:ext>
            </a:extLst>
          </p:cNvPr>
          <p:cNvSpPr txBox="1"/>
          <p:nvPr/>
        </p:nvSpPr>
        <p:spPr>
          <a:xfrm>
            <a:off x="7812439" y="6650515"/>
            <a:ext cx="248786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sz="1500" dirty="0">
              <a:solidFill>
                <a:schemeClr val="accent1"/>
              </a:solidFill>
            </a:endParaRPr>
          </a:p>
          <a:p>
            <a:r>
              <a:rPr lang="fr-FR" dirty="0">
                <a:solidFill>
                  <a:schemeClr val="accent1"/>
                </a:solidFill>
              </a:rPr>
              <a:t> </a:t>
            </a:r>
          </a:p>
        </p:txBody>
      </p:sp>
      <p:sp>
        <p:nvSpPr>
          <p:cNvPr id="12" name="Espace réservé du texte 11">
            <a:extLst>
              <a:ext uri="{FF2B5EF4-FFF2-40B4-BE49-F238E27FC236}">
                <a16:creationId xmlns:a16="http://schemas.microsoft.com/office/drawing/2014/main" id="{32D4941B-EC7B-450F-BD99-B707C4B6FA2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fr-FR" dirty="0"/>
              <a:t>Conditions environnementales extrêmes</a:t>
            </a:r>
          </a:p>
        </p:txBody>
      </p:sp>
      <p:sp>
        <p:nvSpPr>
          <p:cNvPr id="15" name="Espace réservé du contenu 14">
            <a:extLst>
              <a:ext uri="{FF2B5EF4-FFF2-40B4-BE49-F238E27FC236}">
                <a16:creationId xmlns:a16="http://schemas.microsoft.com/office/drawing/2014/main" id="{D5A7DE94-0296-4BA7-9723-73A03DCDCDCF}"/>
              </a:ext>
            </a:extLst>
          </p:cNvPr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r>
              <a:rPr lang="fr-FR" dirty="0"/>
              <a:t>13/03/2025</a:t>
            </a:r>
          </a:p>
        </p:txBody>
      </p:sp>
      <p:pic>
        <p:nvPicPr>
          <p:cNvPr id="47" name="Image 46">
            <a:extLst>
              <a:ext uri="{FF2B5EF4-FFF2-40B4-BE49-F238E27FC236}">
                <a16:creationId xmlns:a16="http://schemas.microsoft.com/office/drawing/2014/main" id="{E7EAD046-E680-4A16-931C-06B3F51AC9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845" y="0"/>
            <a:ext cx="6264854" cy="5532599"/>
          </a:xfrm>
          <a:prstGeom prst="rect">
            <a:avLst/>
          </a:prstGeom>
        </p:spPr>
      </p:pic>
      <p:pic>
        <p:nvPicPr>
          <p:cNvPr id="49" name="Image 48">
            <a:extLst>
              <a:ext uri="{FF2B5EF4-FFF2-40B4-BE49-F238E27FC236}">
                <a16:creationId xmlns:a16="http://schemas.microsoft.com/office/drawing/2014/main" id="{75C35CE5-AEBE-4B41-8E24-011506BFD5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9887" y="112791"/>
            <a:ext cx="6719888" cy="52551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5" name="ZoneTexte 54">
                <a:extLst>
                  <a:ext uri="{FF2B5EF4-FFF2-40B4-BE49-F238E27FC236}">
                    <a16:creationId xmlns:a16="http://schemas.microsoft.com/office/drawing/2014/main" id="{1722B2F1-53A5-412F-AFCC-141C6C36CBB6}"/>
                  </a:ext>
                </a:extLst>
              </p:cNvPr>
              <p:cNvSpPr txBox="1"/>
              <p:nvPr/>
            </p:nvSpPr>
            <p:spPr>
              <a:xfrm>
                <a:off x="11021" y="5292106"/>
                <a:ext cx="6512935" cy="18158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à"/>
                </a:pPr>
                <a:r>
                  <a:rPr lang="fr-FR" sz="1600" dirty="0">
                    <a:solidFill>
                      <a:srgbClr val="0070C0"/>
                    </a:solidFill>
                    <a:sym typeface="Wingdings" panose="05000000000000000000" pitchFamily="2" charset="2"/>
                  </a:rPr>
                  <a:t>Niveau de retour à </a:t>
                </a:r>
                <a14:m>
                  <m:oMath xmlns:m="http://schemas.openxmlformats.org/officeDocument/2006/math">
                    <m:r>
                      <a:rPr lang="fr-FR" sz="16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𝑚</m:t>
                    </m:r>
                  </m:oMath>
                </a14:m>
                <a:r>
                  <a:rPr lang="fr-FR" sz="1600" dirty="0">
                    <a:solidFill>
                      <a:srgbClr val="0070C0"/>
                    </a:solidFill>
                    <a:sym typeface="Wingdings" panose="05000000000000000000" pitchFamily="2" charset="2"/>
                  </a:rPr>
                  <a:t> années : valeur dépassée</a:t>
                </a:r>
                <a:br>
                  <a:rPr lang="fr-FR" sz="1600" dirty="0">
                    <a:solidFill>
                      <a:srgbClr val="0070C0"/>
                    </a:solidFill>
                    <a:sym typeface="Wingdings" panose="05000000000000000000" pitchFamily="2" charset="2"/>
                  </a:rPr>
                </a:br>
                <a:r>
                  <a:rPr lang="fr-FR" sz="1600" dirty="0">
                    <a:solidFill>
                      <a:srgbClr val="0070C0"/>
                    </a:solidFill>
                    <a:sym typeface="Wingdings" panose="05000000000000000000" pitchFamily="2" charset="2"/>
                  </a:rPr>
                  <a:t>en moyenne une fois toutes les </a:t>
                </a:r>
                <a14:m>
                  <m:oMath xmlns:m="http://schemas.openxmlformats.org/officeDocument/2006/math">
                    <m:r>
                      <a:rPr lang="fr-FR" sz="16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𝑚</m:t>
                    </m:r>
                  </m:oMath>
                </a14:m>
                <a:r>
                  <a:rPr lang="fr-FR" sz="1600" dirty="0">
                    <a:solidFill>
                      <a:srgbClr val="0070C0"/>
                    </a:solidFill>
                    <a:sym typeface="Wingdings" panose="05000000000000000000" pitchFamily="2" charset="2"/>
                  </a:rPr>
                  <a:t> années </a:t>
                </a:r>
              </a:p>
              <a:p>
                <a:endParaRPr lang="fr-FR" sz="1600" dirty="0">
                  <a:solidFill>
                    <a:srgbClr val="0070C0"/>
                  </a:solidFill>
                  <a:sym typeface="Wingdings" panose="05000000000000000000" pitchFamily="2" charset="2"/>
                </a:endParaRPr>
              </a:p>
              <a:p>
                <a:r>
                  <a:rPr lang="fr-FR" sz="1600" dirty="0">
                    <a:solidFill>
                      <a:srgbClr val="0070C0"/>
                    </a:solidFill>
                    <a:sym typeface="Wingdings" panose="05000000000000000000" pitchFamily="2" charset="2"/>
                  </a:rPr>
                  <a:t> Points rouges : Hs max observé de tempêtes.</a:t>
                </a:r>
              </a:p>
              <a:p>
                <a:pPr marL="285750" indent="-285750">
                  <a:buFont typeface="Wingdings" panose="05000000000000000000" pitchFamily="2" charset="2"/>
                  <a:buChar char="à"/>
                </a:pPr>
                <a:r>
                  <a:rPr lang="fr-FR" sz="1600" dirty="0">
                    <a:solidFill>
                      <a:srgbClr val="0070C0"/>
                    </a:solidFill>
                    <a:sym typeface="Wingdings" panose="05000000000000000000" pitchFamily="2" charset="2"/>
                  </a:rPr>
                  <a:t>On obtient leur période de retour estimée.</a:t>
                </a:r>
              </a:p>
              <a:p>
                <a:r>
                  <a:rPr lang="fr-FR" sz="1600" dirty="0">
                    <a:solidFill>
                      <a:srgbClr val="0070C0"/>
                    </a:solidFill>
                    <a:sym typeface="Wingdings" panose="05000000000000000000" pitchFamily="2" charset="2"/>
                  </a:rPr>
                  <a:t> </a:t>
                </a:r>
                <a:r>
                  <a:rPr lang="fr-FR" sz="1600" dirty="0" err="1">
                    <a:solidFill>
                      <a:srgbClr val="0070C0"/>
                    </a:solidFill>
                    <a:sym typeface="Wingdings" panose="05000000000000000000" pitchFamily="2" charset="2"/>
                  </a:rPr>
                  <a:t>Ciaran</a:t>
                </a:r>
                <a:r>
                  <a:rPr lang="fr-FR" sz="1600" dirty="0">
                    <a:solidFill>
                      <a:srgbClr val="0070C0"/>
                    </a:solidFill>
                    <a:sym typeface="Wingdings" panose="05000000000000000000" pitchFamily="2" charset="2"/>
                  </a:rPr>
                  <a:t> entre dans l’intervalle de confiance à 95% à partir de </a:t>
                </a:r>
              </a:p>
              <a:p>
                <a:r>
                  <a:rPr lang="fr-FR" sz="1600" dirty="0">
                    <a:solidFill>
                      <a:srgbClr val="0070C0"/>
                    </a:solidFill>
                    <a:sym typeface="Wingdings" panose="05000000000000000000" pitchFamily="2" charset="2"/>
                  </a:rPr>
                  <a:t>						la période de retour à 35 ans environ</a:t>
                </a:r>
                <a:endParaRPr lang="fr-FR" sz="16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55" name="ZoneTexte 54">
                <a:extLst>
                  <a:ext uri="{FF2B5EF4-FFF2-40B4-BE49-F238E27FC236}">
                    <a16:creationId xmlns:a16="http://schemas.microsoft.com/office/drawing/2014/main" id="{1722B2F1-53A5-412F-AFCC-141C6C36CB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21" y="5292106"/>
                <a:ext cx="6512935" cy="1815882"/>
              </a:xfrm>
              <a:prstGeom prst="rect">
                <a:avLst/>
              </a:prstGeom>
              <a:blipFill>
                <a:blip r:embed="rId4"/>
                <a:stretch>
                  <a:fillRect l="-562" t="-1007" b="-335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ZoneTexte 58">
            <a:extLst>
              <a:ext uri="{FF2B5EF4-FFF2-40B4-BE49-F238E27FC236}">
                <a16:creationId xmlns:a16="http://schemas.microsoft.com/office/drawing/2014/main" id="{A57567FC-EE2F-4AC5-A91F-6C2DBCCE0830}"/>
              </a:ext>
            </a:extLst>
          </p:cNvPr>
          <p:cNvSpPr txBox="1"/>
          <p:nvPr/>
        </p:nvSpPr>
        <p:spPr>
          <a:xfrm>
            <a:off x="6789144" y="5321815"/>
            <a:ext cx="645469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à"/>
            </a:pPr>
            <a:r>
              <a:rPr lang="fr-FR" sz="1600" dirty="0">
                <a:solidFill>
                  <a:srgbClr val="0070C0"/>
                </a:solidFill>
                <a:sym typeface="Wingdings" panose="05000000000000000000" pitchFamily="2" charset="2"/>
              </a:rPr>
              <a:t>L’ajout des années 2021-2024 a un effet très important sur les estimations, en particulier à cause de </a:t>
            </a:r>
            <a:r>
              <a:rPr lang="fr-FR" sz="1600" dirty="0" err="1">
                <a:solidFill>
                  <a:srgbClr val="0070C0"/>
                </a:solidFill>
                <a:sym typeface="Wingdings" panose="05000000000000000000" pitchFamily="2" charset="2"/>
              </a:rPr>
              <a:t>Ciaran</a:t>
            </a:r>
            <a:r>
              <a:rPr lang="fr-FR" sz="1600" dirty="0">
                <a:solidFill>
                  <a:srgbClr val="0070C0"/>
                </a:solidFill>
                <a:sym typeface="Wingdings" panose="05000000000000000000" pitchFamily="2" charset="2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fr-FR" sz="1600" dirty="0">
                <a:solidFill>
                  <a:srgbClr val="0070C0"/>
                </a:solidFill>
                <a:sym typeface="Wingdings" panose="05000000000000000000" pitchFamily="2" charset="2"/>
              </a:rPr>
              <a:t>Réduit un peu les incertitudes (intervalle de confiance moins large) car on a plus de données !</a:t>
            </a:r>
            <a:endParaRPr lang="fr-FR" sz="1600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ZoneTexte 59">
                <a:extLst>
                  <a:ext uri="{FF2B5EF4-FFF2-40B4-BE49-F238E27FC236}">
                    <a16:creationId xmlns:a16="http://schemas.microsoft.com/office/drawing/2014/main" id="{3BCA265B-4067-4C2F-8FF3-B26C017764D1}"/>
                  </a:ext>
                </a:extLst>
              </p:cNvPr>
              <p:cNvSpPr txBox="1"/>
              <p:nvPr/>
            </p:nvSpPr>
            <p:spPr>
              <a:xfrm>
                <a:off x="6875142" y="6399763"/>
                <a:ext cx="2668103" cy="6705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fr-FR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acc>
                        </m:e>
                        <m:sub>
                          <m:r>
                            <a:rPr lang="fr-FR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fr-FR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fr-FR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f>
                        <m:fPr>
                          <m:ctrlPr>
                            <a:rPr lang="fr-FR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̂"/>
                              <m:ctrlPr>
                                <a:rPr lang="fr-FR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</m:acc>
                        </m:num>
                        <m:den>
                          <m:acc>
                            <m:accPr>
                              <m:chr m:val="̂"/>
                              <m:ctrlPr>
                                <a:rPr lang="fr-FR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</m:e>
                          </m:acc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fr-FR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fr-FR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fr-FR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f>
                                    <m:fPr>
                                      <m:ctrlPr>
                                        <a:rPr lang="fr-FR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fr-FR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FR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  <m:sub>
                                          <m:r>
                                            <a:rPr lang="fr-FR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fr-FR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acc>
                                <m:accPr>
                                  <m:chr m:val="̂"/>
                                  <m:ctrlPr>
                                    <a:rPr lang="fr-FR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fr-FR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𝜉</m:t>
                                  </m:r>
                                </m:e>
                              </m:acc>
                            </m:sup>
                          </m:sSup>
                          <m:r>
                            <a:rPr lang="fr-FR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</m:oMath>
                  </m:oMathPara>
                </a14:m>
                <a:endParaRPr lang="fr-FR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60" name="ZoneTexte 59">
                <a:extLst>
                  <a:ext uri="{FF2B5EF4-FFF2-40B4-BE49-F238E27FC236}">
                    <a16:creationId xmlns:a16="http://schemas.microsoft.com/office/drawing/2014/main" id="{3BCA265B-4067-4C2F-8FF3-B26C017764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5142" y="6399763"/>
                <a:ext cx="2668103" cy="67056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ZoneTexte 60">
                <a:extLst>
                  <a:ext uri="{FF2B5EF4-FFF2-40B4-BE49-F238E27FC236}">
                    <a16:creationId xmlns:a16="http://schemas.microsoft.com/office/drawing/2014/main" id="{DDA8DE7F-CFDA-45AE-A7B0-0DA7349EC95F}"/>
                  </a:ext>
                </a:extLst>
              </p:cNvPr>
              <p:cNvSpPr txBox="1"/>
              <p:nvPr/>
            </p:nvSpPr>
            <p:spPr>
              <a:xfrm>
                <a:off x="9744272" y="6481238"/>
                <a:ext cx="323762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sz="1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fr-FR" sz="1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fr-FR" sz="1600" dirty="0">
                    <a:solidFill>
                      <a:srgbClr val="0070C0"/>
                    </a:solidFill>
                  </a:rPr>
                  <a:t> nombre de tempêtes</a:t>
                </a:r>
              </a:p>
            </p:txBody>
          </p:sp>
        </mc:Choice>
        <mc:Fallback xmlns="">
          <p:sp>
            <p:nvSpPr>
              <p:cNvPr id="61" name="ZoneTexte 60">
                <a:extLst>
                  <a:ext uri="{FF2B5EF4-FFF2-40B4-BE49-F238E27FC236}">
                    <a16:creationId xmlns:a16="http://schemas.microsoft.com/office/drawing/2014/main" id="{DDA8DE7F-CFDA-45AE-A7B0-0DA7349EC9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44272" y="6481238"/>
                <a:ext cx="3237627" cy="338554"/>
              </a:xfrm>
              <a:prstGeom prst="rect">
                <a:avLst/>
              </a:prstGeom>
              <a:blipFill>
                <a:blip r:embed="rId6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ZoneTexte 1">
                <a:extLst>
                  <a:ext uri="{FF2B5EF4-FFF2-40B4-BE49-F238E27FC236}">
                    <a16:creationId xmlns:a16="http://schemas.microsoft.com/office/drawing/2014/main" id="{B6CE6A52-2490-4766-9A41-3B2E0E57286B}"/>
                  </a:ext>
                </a:extLst>
              </p:cNvPr>
              <p:cNvSpPr txBox="1"/>
              <p:nvPr/>
            </p:nvSpPr>
            <p:spPr>
              <a:xfrm>
                <a:off x="4530852" y="109081"/>
                <a:ext cx="88723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fr-FR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=385</m:t>
                      </m:r>
                    </m:oMath>
                  </m:oMathPara>
                </a14:m>
                <a:endParaRPr lang="fr-FR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" name="ZoneTexte 1">
                <a:extLst>
                  <a:ext uri="{FF2B5EF4-FFF2-40B4-BE49-F238E27FC236}">
                    <a16:creationId xmlns:a16="http://schemas.microsoft.com/office/drawing/2014/main" id="{B6CE6A52-2490-4766-9A41-3B2E0E5728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0852" y="109081"/>
                <a:ext cx="887231" cy="276999"/>
              </a:xfrm>
              <a:prstGeom prst="rect">
                <a:avLst/>
              </a:prstGeom>
              <a:blipFill>
                <a:blip r:embed="rId7"/>
                <a:stretch>
                  <a:fillRect l="-2740" r="-5479" b="-1111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ZoneTexte 13">
                <a:extLst>
                  <a:ext uri="{FF2B5EF4-FFF2-40B4-BE49-F238E27FC236}">
                    <a16:creationId xmlns:a16="http://schemas.microsoft.com/office/drawing/2014/main" id="{E471D68C-03FD-4911-A6C6-EB55793FC811}"/>
                  </a:ext>
                </a:extLst>
              </p:cNvPr>
              <p:cNvSpPr txBox="1"/>
              <p:nvPr/>
            </p:nvSpPr>
            <p:spPr>
              <a:xfrm>
                <a:off x="10953997" y="211422"/>
                <a:ext cx="253874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fr-FR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=437</m:t>
                    </m:r>
                  </m:oMath>
                </a14:m>
                <a:r>
                  <a:rPr lang="fr-FR" dirty="0">
                    <a:solidFill>
                      <a:srgbClr val="0070C0"/>
                    </a:solidFill>
                  </a:rPr>
                  <a:t> </a:t>
                </a:r>
                <a:endParaRPr lang="fr-FR" sz="15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4" name="ZoneTexte 13">
                <a:extLst>
                  <a:ext uri="{FF2B5EF4-FFF2-40B4-BE49-F238E27FC236}">
                    <a16:creationId xmlns:a16="http://schemas.microsoft.com/office/drawing/2014/main" id="{E471D68C-03FD-4911-A6C6-EB55793FC8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53997" y="211422"/>
                <a:ext cx="2538748" cy="276999"/>
              </a:xfrm>
              <a:prstGeom prst="rect">
                <a:avLst/>
              </a:prstGeom>
              <a:blipFill>
                <a:blip r:embed="rId8"/>
                <a:stretch>
                  <a:fillRect l="-2404" b="-888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138252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A33A147-8019-80B3-827A-DCA48D930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0287" y="1941568"/>
            <a:ext cx="9640084" cy="923330"/>
          </a:xfrm>
        </p:spPr>
        <p:txBody>
          <a:bodyPr/>
          <a:lstStyle/>
          <a:p>
            <a:r>
              <a:rPr lang="fr-FR" dirty="0"/>
              <a:t>Données</a:t>
            </a:r>
            <a:br>
              <a:rPr lang="fr-FR" dirty="0"/>
            </a:br>
            <a:endParaRPr lang="fr-FR" sz="2000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76BF71C-6E1B-17FA-BE6B-229D4189C09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01.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E1EEBF7A-ECC1-F6D3-FB25-F9AEA080F5D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517096" y="7023845"/>
            <a:ext cx="2972071" cy="259854"/>
          </a:xfrm>
        </p:spPr>
        <p:txBody>
          <a:bodyPr/>
          <a:lstStyle/>
          <a:p>
            <a:r>
              <a:rPr lang="fr-FR" dirty="0"/>
              <a:t>RDT 13/03</a:t>
            </a:r>
          </a:p>
        </p:txBody>
      </p:sp>
    </p:spTree>
    <p:extLst>
      <p:ext uri="{BB962C8B-B14F-4D97-AF65-F5344CB8AC3E}">
        <p14:creationId xmlns:p14="http://schemas.microsoft.com/office/powerpoint/2010/main" val="25563465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A33A147-8019-80B3-827A-DCA48D930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0286" y="1941568"/>
            <a:ext cx="11093851" cy="646331"/>
          </a:xfrm>
        </p:spPr>
        <p:txBody>
          <a:bodyPr/>
          <a:lstStyle/>
          <a:p>
            <a:r>
              <a:rPr lang="fr-FR" dirty="0"/>
              <a:t>Intégration de l’information des </a:t>
            </a:r>
            <a:r>
              <a:rPr lang="fr-FR" dirty="0" err="1"/>
              <a:t>covariables</a:t>
            </a:r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76BF71C-6E1B-17FA-BE6B-229D4189C09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30286" y="676831"/>
            <a:ext cx="2774771" cy="646331"/>
          </a:xfrm>
        </p:spPr>
        <p:txBody>
          <a:bodyPr/>
          <a:lstStyle/>
          <a:p>
            <a:r>
              <a:rPr lang="fr-FR" dirty="0"/>
              <a:t>04.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E1EEBF7A-ECC1-F6D3-FB25-F9AEA080F5D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517096" y="7023845"/>
            <a:ext cx="2972071" cy="259854"/>
          </a:xfrm>
        </p:spPr>
        <p:txBody>
          <a:bodyPr/>
          <a:lstStyle/>
          <a:p>
            <a:r>
              <a:rPr lang="fr-FR" dirty="0"/>
              <a:t>RDT 13/03</a:t>
            </a:r>
          </a:p>
        </p:txBody>
      </p:sp>
    </p:spTree>
    <p:extLst>
      <p:ext uri="{BB962C8B-B14F-4D97-AF65-F5344CB8AC3E}">
        <p14:creationId xmlns:p14="http://schemas.microsoft.com/office/powerpoint/2010/main" val="9369880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ZoneTexte 56">
            <a:extLst>
              <a:ext uri="{FF2B5EF4-FFF2-40B4-BE49-F238E27FC236}">
                <a16:creationId xmlns:a16="http://schemas.microsoft.com/office/drawing/2014/main" id="{5A728066-F341-420F-A1AC-8DE2C473582D}"/>
              </a:ext>
            </a:extLst>
          </p:cNvPr>
          <p:cNvSpPr txBox="1"/>
          <p:nvPr/>
        </p:nvSpPr>
        <p:spPr>
          <a:xfrm>
            <a:off x="7812439" y="6650515"/>
            <a:ext cx="248786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sz="1500" dirty="0">
              <a:solidFill>
                <a:schemeClr val="accent1"/>
              </a:solidFill>
            </a:endParaRPr>
          </a:p>
          <a:p>
            <a:r>
              <a:rPr lang="fr-FR" dirty="0">
                <a:solidFill>
                  <a:schemeClr val="accent1"/>
                </a:solidFill>
              </a:rPr>
              <a:t> </a:t>
            </a:r>
          </a:p>
        </p:txBody>
      </p:sp>
      <p:sp>
        <p:nvSpPr>
          <p:cNvPr id="12" name="Espace réservé du texte 11">
            <a:extLst>
              <a:ext uri="{FF2B5EF4-FFF2-40B4-BE49-F238E27FC236}">
                <a16:creationId xmlns:a16="http://schemas.microsoft.com/office/drawing/2014/main" id="{32D4941B-EC7B-450F-BD99-B707C4B6FA2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fr-FR" dirty="0"/>
              <a:t>Conditions environnementales extrêmes</a:t>
            </a:r>
          </a:p>
        </p:txBody>
      </p:sp>
      <p:sp>
        <p:nvSpPr>
          <p:cNvPr id="15" name="Espace réservé du contenu 14">
            <a:extLst>
              <a:ext uri="{FF2B5EF4-FFF2-40B4-BE49-F238E27FC236}">
                <a16:creationId xmlns:a16="http://schemas.microsoft.com/office/drawing/2014/main" id="{D5A7DE94-0296-4BA7-9723-73A03DCDCDCF}"/>
              </a:ext>
            </a:extLst>
          </p:cNvPr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r>
              <a:rPr lang="fr-FR" dirty="0"/>
              <a:t>13/03/2025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E898CE3D-D193-4AC1-BF08-872ED2D1EC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9992" y="2007208"/>
            <a:ext cx="8634208" cy="538018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3484799C-8D27-4192-BFF2-30D51AC63334}"/>
                  </a:ext>
                </a:extLst>
              </p:cNvPr>
              <p:cNvSpPr txBox="1"/>
              <p:nvPr/>
            </p:nvSpPr>
            <p:spPr>
              <a:xfrm>
                <a:off x="92590" y="1756418"/>
                <a:ext cx="4107402" cy="48584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sz="2000" dirty="0">
                    <a:solidFill>
                      <a:srgbClr val="0070C0"/>
                    </a:solidFill>
                  </a:rPr>
                  <a:t>Effet </a:t>
                </a:r>
                <a:r>
                  <a:rPr lang="fr-FR" sz="2000" dirty="0" err="1">
                    <a:solidFill>
                      <a:srgbClr val="0070C0"/>
                    </a:solidFill>
                  </a:rPr>
                  <a:t>covariable</a:t>
                </a:r>
                <a:r>
                  <a:rPr lang="fr-FR" sz="2000" dirty="0">
                    <a:solidFill>
                      <a:srgbClr val="0070C0"/>
                    </a:solidFill>
                  </a:rPr>
                  <a:t> sur les</a:t>
                </a:r>
                <a:br>
                  <a:rPr lang="fr-FR" sz="2000" dirty="0">
                    <a:solidFill>
                      <a:srgbClr val="0070C0"/>
                    </a:solidFill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fr-FR" sz="2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fr-FR" sz="2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fr-FR" sz="2000" dirty="0">
                    <a:solidFill>
                      <a:srgbClr val="0070C0"/>
                    </a:solidFill>
                  </a:rPr>
                  <a:t> max de tempêtes </a:t>
                </a:r>
                <a:endParaRPr lang="fr-FR" sz="2000" dirty="0">
                  <a:solidFill>
                    <a:srgbClr val="0070C0"/>
                  </a:solidFill>
                  <a:sym typeface="Wingdings" panose="05000000000000000000" pitchFamily="2" charset="2"/>
                </a:endParaRPr>
              </a:p>
              <a:p>
                <a:endParaRPr lang="fr-FR" sz="2000" dirty="0">
                  <a:solidFill>
                    <a:srgbClr val="0070C0"/>
                  </a:solidFill>
                  <a:sym typeface="Wingdings" panose="05000000000000000000" pitchFamily="2" charset="2"/>
                </a:endParaRPr>
              </a:p>
              <a:p>
                <a:r>
                  <a:rPr lang="fr-FR" sz="2000" dirty="0">
                    <a:solidFill>
                      <a:srgbClr val="0070C0"/>
                    </a:solidFill>
                    <a:sym typeface="Wingdings" panose="05000000000000000000" pitchFamily="2" charset="2"/>
                  </a:rPr>
                  <a:t> vitesse du courant </a:t>
                </a:r>
              </a:p>
              <a:p>
                <a:pPr marL="342900" indent="-342900">
                  <a:buFont typeface="Wingdings" panose="05000000000000000000" pitchFamily="2" charset="2"/>
                  <a:buChar char="à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FR" sz="2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fr-FR" sz="2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𝑇</m:t>
                        </m:r>
                      </m:e>
                      <m:sub>
                        <m:r>
                          <a:rPr lang="fr-FR" sz="2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𝑝</m:t>
                        </m:r>
                      </m:sub>
                    </m:sSub>
                  </m:oMath>
                </a14:m>
                <a:endParaRPr lang="fr-FR" sz="2000" dirty="0">
                  <a:solidFill>
                    <a:srgbClr val="0070C0"/>
                  </a:solidFill>
                </a:endParaRPr>
              </a:p>
              <a:p>
                <a:pPr marL="342900" indent="-342900">
                  <a:buFont typeface="Wingdings" panose="05000000000000000000" pitchFamily="2" charset="2"/>
                  <a:buChar char="à"/>
                </a:pPr>
                <a:endParaRPr lang="fr-FR" sz="2400" dirty="0">
                  <a:solidFill>
                    <a:srgbClr val="0070C0"/>
                  </a:solidFill>
                </a:endParaRPr>
              </a:p>
              <a:p>
                <a:pPr marL="342900" indent="-342900">
                  <a:buFont typeface="Wingdings" panose="05000000000000000000" pitchFamily="2" charset="2"/>
                  <a:buChar char="à"/>
                </a:pPr>
                <a:r>
                  <a:rPr lang="fr-FR" dirty="0">
                    <a:solidFill>
                      <a:srgbClr val="0070C0"/>
                    </a:solidFill>
                  </a:rPr>
                  <a:t>courant plus rapide : estimations plus élevées du paramètre d’échelle </a:t>
                </a:r>
                <a:r>
                  <a:rPr lang="fr-FR" dirty="0">
                    <a:solidFill>
                      <a:srgbClr val="0070C0"/>
                    </a:solidFill>
                    <a:sym typeface="Wingdings" panose="05000000000000000000" pitchFamily="2" charset="2"/>
                  </a:rPr>
                  <a:t>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fr-FR" sz="1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fr-FR" dirty="0">
                    <a:solidFill>
                      <a:srgbClr val="0070C0"/>
                    </a:solidFill>
                    <a:sym typeface="Wingdings" panose="05000000000000000000" pitchFamily="2" charset="2"/>
                  </a:rPr>
                  <a:t> plus élevés</a:t>
                </a:r>
                <a:br>
                  <a:rPr lang="fr-FR" dirty="0">
                    <a:solidFill>
                      <a:srgbClr val="0070C0"/>
                    </a:solidFill>
                    <a:sym typeface="Wingdings" panose="05000000000000000000" pitchFamily="2" charset="2"/>
                  </a:rPr>
                </a:br>
                <a:endParaRPr lang="fr-FR" dirty="0">
                  <a:solidFill>
                    <a:srgbClr val="0070C0"/>
                  </a:solidFill>
                  <a:sym typeface="Wingdings" panose="05000000000000000000" pitchFamily="2" charset="2"/>
                </a:endParaRPr>
              </a:p>
              <a:p>
                <a:pPr marL="342900" indent="-342900">
                  <a:buFont typeface="Wingdings" panose="05000000000000000000" pitchFamily="2" charset="2"/>
                  <a:buChar char="à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fr-FR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fr-FR" dirty="0">
                    <a:solidFill>
                      <a:srgbClr val="0070C0"/>
                    </a:solidFill>
                  </a:rPr>
                  <a:t> plus long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fr-FR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fr-FR" dirty="0">
                    <a:solidFill>
                      <a:srgbClr val="0070C0"/>
                    </a:solidFill>
                  </a:rPr>
                  <a:t> plus élevés, jusqu’à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fr-FR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fr-FR" dirty="0">
                    <a:solidFill>
                      <a:srgbClr val="0070C0"/>
                    </a:solidFill>
                  </a:rPr>
                  <a:t> = 12s environ.</a:t>
                </a:r>
              </a:p>
              <a:p>
                <a:endParaRPr lang="fr-FR" dirty="0">
                  <a:solidFill>
                    <a:srgbClr val="0070C0"/>
                  </a:solidFill>
                </a:endParaRPr>
              </a:p>
              <a:p>
                <a:r>
                  <a:rPr lang="fr-FR" dirty="0">
                    <a:solidFill>
                      <a:srgbClr val="0070C0"/>
                    </a:solidFill>
                    <a:sym typeface="Wingdings" panose="05000000000000000000" pitchFamily="2" charset="2"/>
                  </a:rPr>
                  <a:t> Interaction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fr-FR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fr-FR" dirty="0">
                    <a:solidFill>
                      <a:srgbClr val="0070C0"/>
                    </a:solidFill>
                  </a:rPr>
                  <a:t> / vitesse du courant faible mais petit effet positif quand courants lents et période ~12s.</a:t>
                </a:r>
              </a:p>
            </p:txBody>
          </p:sp>
        </mc:Choice>
        <mc:Fallback xmlns="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3484799C-8D27-4192-BFF2-30D51AC633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90" y="1756418"/>
                <a:ext cx="4107402" cy="4858446"/>
              </a:xfrm>
              <a:prstGeom prst="rect">
                <a:avLst/>
              </a:prstGeom>
              <a:blipFill>
                <a:blip r:embed="rId3"/>
                <a:stretch>
                  <a:fillRect l="-1484" t="-502" b="-112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ZoneTexte 1">
            <a:extLst>
              <a:ext uri="{FF2B5EF4-FFF2-40B4-BE49-F238E27FC236}">
                <a16:creationId xmlns:a16="http://schemas.microsoft.com/office/drawing/2014/main" id="{A2A66FA2-5600-492B-B1EE-A0811F2F38B4}"/>
              </a:ext>
            </a:extLst>
          </p:cNvPr>
          <p:cNvSpPr txBox="1"/>
          <p:nvPr/>
        </p:nvSpPr>
        <p:spPr>
          <a:xfrm>
            <a:off x="92590" y="167640"/>
            <a:ext cx="35524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u="sng" dirty="0">
                <a:solidFill>
                  <a:srgbClr val="0070C0"/>
                </a:solidFill>
              </a:rPr>
              <a:t>Modèle additif 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40DC0B84-8C2C-4C87-B676-0B987D475050}"/>
                  </a:ext>
                </a:extLst>
              </p:cNvPr>
              <p:cNvSpPr txBox="1"/>
              <p:nvPr/>
            </p:nvSpPr>
            <p:spPr>
              <a:xfrm>
                <a:off x="3117850" y="167640"/>
                <a:ext cx="10543286" cy="197195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sz="22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fr-FR" sz="2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sz="22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22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fr-FR" sz="22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fr-FR" sz="2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fr-FR" sz="2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fr-FR" sz="2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  <m:e>
                        <m:sSub>
                          <m:sSubPr>
                            <m:ctrlPr>
                              <a:rPr lang="fr-FR" sz="22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22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fr-FR" sz="22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fr-FR" sz="2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&gt;</m:t>
                        </m:r>
                        <m:r>
                          <a:rPr lang="fr-FR" sz="2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fr-FR" sz="2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fr-FR" sz="2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fr-FR" sz="2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fr-FR" sz="2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fr-FR" sz="2200" b="0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FR" sz="2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fr-FR" sz="2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fr-FR" sz="22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+ </m:t>
                    </m:r>
                    <m:nary>
                      <m:naryPr>
                        <m:chr m:val="∑"/>
                        <m:ctrlPr>
                          <a:rPr lang="fr-FR" sz="2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fr-FR" sz="2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fr-FR" sz="2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fr-FR" sz="2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fr-FR" sz="22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22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fr-FR" sz="22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d>
                          <m:dPr>
                            <m:ctrlPr>
                              <a:rPr lang="fr-FR" sz="22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fr-FR" sz="22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22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fr-FR" sz="22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  <m:r>
                          <a:rPr lang="fr-FR" sz="2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nary>
                  </m:oMath>
                </a14:m>
                <a:r>
                  <a:rPr lang="fr-FR" sz="2200" dirty="0">
                    <a:solidFill>
                      <a:srgbClr val="0070C0"/>
                    </a:solidFill>
                  </a:rPr>
                  <a:t>où 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fr-FR" sz="2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fr-FR" sz="2200" dirty="0">
                    <a:solidFill>
                      <a:srgbClr val="0070C0"/>
                    </a:solidFill>
                  </a:rPr>
                  <a:t> sont des </a:t>
                </a:r>
                <a:r>
                  <a:rPr lang="fr-FR" sz="2200" i="1" dirty="0" err="1">
                    <a:solidFill>
                      <a:srgbClr val="0070C0"/>
                    </a:solidFill>
                  </a:rPr>
                  <a:t>splines</a:t>
                </a:r>
                <a:r>
                  <a:rPr lang="fr-FR" sz="2200" dirty="0">
                    <a:solidFill>
                      <a:srgbClr val="0070C0"/>
                    </a:solidFill>
                  </a:rPr>
                  <a:t>, i.e. fonctions polynomiales par morceaux permettant de capturer des relations non linéaires. </a:t>
                </a:r>
              </a:p>
              <a:p>
                <a:br>
                  <a:rPr lang="fr-FR" sz="2200" dirty="0">
                    <a:solidFill>
                      <a:srgbClr val="0070C0"/>
                    </a:solidFill>
                  </a:rPr>
                </a:br>
                <a:r>
                  <a:rPr lang="fr-FR" u="sng" dirty="0">
                    <a:solidFill>
                      <a:srgbClr val="0070C0"/>
                    </a:solidFill>
                  </a:rPr>
                  <a:t>Estimation</a:t>
                </a:r>
                <a:r>
                  <a:rPr lang="fr-FR" dirty="0">
                    <a:solidFill>
                      <a:srgbClr val="0070C0"/>
                    </a:solidFill>
                  </a:rPr>
                  <a:t> : maximum de vraisemblance restreint</a:t>
                </a:r>
                <a:br>
                  <a:rPr lang="fr-FR" dirty="0">
                    <a:solidFill>
                      <a:srgbClr val="0070C0"/>
                    </a:solidFill>
                  </a:rPr>
                </a:br>
                <a:r>
                  <a:rPr lang="fr-FR" u="sng" dirty="0">
                    <a:solidFill>
                      <a:srgbClr val="0070C0"/>
                    </a:solidFill>
                  </a:rPr>
                  <a:t>Ajustement</a:t>
                </a:r>
                <a:r>
                  <a:rPr lang="fr-FR" dirty="0">
                    <a:solidFill>
                      <a:srgbClr val="0070C0"/>
                    </a:solidFill>
                  </a:rPr>
                  <a:t> : librairie ‘</a:t>
                </a:r>
                <a:r>
                  <a:rPr lang="fr-FR" dirty="0" err="1">
                    <a:solidFill>
                      <a:srgbClr val="0070C0"/>
                    </a:solidFill>
                  </a:rPr>
                  <a:t>evgam</a:t>
                </a:r>
                <a:r>
                  <a:rPr lang="fr-FR" dirty="0">
                    <a:solidFill>
                      <a:srgbClr val="0070C0"/>
                    </a:solidFill>
                  </a:rPr>
                  <a:t>’</a:t>
                </a:r>
              </a:p>
              <a:p>
                <a:endParaRPr lang="fr-FR" sz="2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40DC0B84-8C2C-4C87-B676-0B987D4750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7850" y="167640"/>
                <a:ext cx="10543286" cy="1971950"/>
              </a:xfrm>
              <a:prstGeom prst="rect">
                <a:avLst/>
              </a:prstGeom>
              <a:blipFill>
                <a:blip r:embed="rId4"/>
                <a:stretch>
                  <a:fillRect l="-1618" t="-2910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377702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A33A147-8019-80B3-827A-DCA48D930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0287" y="1941568"/>
            <a:ext cx="10013914" cy="646331"/>
          </a:xfrm>
        </p:spPr>
        <p:txBody>
          <a:bodyPr/>
          <a:lstStyle/>
          <a:p>
            <a:r>
              <a:rPr lang="fr-FR" dirty="0"/>
              <a:t>Perspectives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76BF71C-6E1B-17FA-BE6B-229D4189C09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30287" y="578560"/>
            <a:ext cx="2774771" cy="646331"/>
          </a:xfrm>
        </p:spPr>
        <p:txBody>
          <a:bodyPr/>
          <a:lstStyle/>
          <a:p>
            <a:r>
              <a:rPr lang="fr-FR" dirty="0"/>
              <a:t>06.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E1EEBF7A-ECC1-F6D3-FB25-F9AEA080F5D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517096" y="7023845"/>
            <a:ext cx="2972071" cy="259854"/>
          </a:xfrm>
        </p:spPr>
        <p:txBody>
          <a:bodyPr/>
          <a:lstStyle/>
          <a:p>
            <a:r>
              <a:rPr lang="fr-FR" dirty="0"/>
              <a:t>RDT 13/03</a:t>
            </a:r>
          </a:p>
        </p:txBody>
      </p:sp>
    </p:spTree>
    <p:extLst>
      <p:ext uri="{BB962C8B-B14F-4D97-AF65-F5344CB8AC3E}">
        <p14:creationId xmlns:p14="http://schemas.microsoft.com/office/powerpoint/2010/main" val="24662547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E1BB8FF7-ED0F-4CAD-A620-FC9D316E996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517096" y="7023845"/>
            <a:ext cx="3370105" cy="258532"/>
          </a:xfrm>
        </p:spPr>
        <p:txBody>
          <a:bodyPr/>
          <a:lstStyle/>
          <a:p>
            <a:r>
              <a:rPr lang="fr-FR" dirty="0"/>
              <a:t>Conditions environnementales extrêmes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920DFA7D-F110-4EF1-9021-B62CC423190C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5637529" y="7108080"/>
            <a:ext cx="2164715" cy="244415"/>
          </a:xfrm>
        </p:spPr>
        <p:txBody>
          <a:bodyPr/>
          <a:lstStyle/>
          <a:p>
            <a:r>
              <a:rPr lang="fr-FR" dirty="0"/>
              <a:t>13/03/2025</a:t>
            </a:r>
          </a:p>
          <a:p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ZoneTexte 17">
                <a:extLst>
                  <a:ext uri="{FF2B5EF4-FFF2-40B4-BE49-F238E27FC236}">
                    <a16:creationId xmlns:a16="http://schemas.microsoft.com/office/drawing/2014/main" id="{301768C9-239F-4177-B601-9C7F8F65763D}"/>
                  </a:ext>
                </a:extLst>
              </p:cNvPr>
              <p:cNvSpPr txBox="1"/>
              <p:nvPr/>
            </p:nvSpPr>
            <p:spPr>
              <a:xfrm>
                <a:off x="0" y="250240"/>
                <a:ext cx="6936829" cy="54948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Tx/>
                  <a:buChar char="-"/>
                </a:pPr>
                <a:r>
                  <a:rPr lang="fr-FR" sz="2500" u="sng" dirty="0">
                    <a:solidFill>
                      <a:srgbClr val="0070C0"/>
                    </a:solidFill>
                  </a:rPr>
                  <a:t>Modèles sur les vitesses orbitales</a:t>
                </a:r>
              </a:p>
              <a:p>
                <a:r>
                  <a:rPr lang="fr-FR" sz="2800" u="sng" dirty="0">
                    <a:solidFill>
                      <a:srgbClr val="0070C0"/>
                    </a:solidFill>
                  </a:rPr>
                  <a:t> </a:t>
                </a:r>
              </a:p>
              <a:p>
                <a:pPr marL="285750" indent="-285750">
                  <a:buFont typeface="Wingdings" panose="05000000000000000000" pitchFamily="2" charset="2"/>
                  <a:buChar char="à"/>
                </a:pPr>
                <a:r>
                  <a:rPr lang="fr-FR" dirty="0">
                    <a:solidFill>
                      <a:srgbClr val="0070C0"/>
                    </a:solidFill>
                    <a:sym typeface="Wingdings" panose="05000000000000000000" pitchFamily="2" charset="2"/>
                  </a:rPr>
                  <a:t>Déplacement des molécules d’eau : dimensionnant</a:t>
                </a:r>
              </a:p>
              <a:p>
                <a:pPr marL="285750" indent="-285750">
                  <a:buFont typeface="Wingdings" panose="05000000000000000000" pitchFamily="2" charset="2"/>
                  <a:buChar char="à"/>
                </a:pPr>
                <a:r>
                  <a:rPr lang="fr-FR" dirty="0">
                    <a:solidFill>
                      <a:srgbClr val="0070C0"/>
                    </a:solidFill>
                    <a:sym typeface="Wingdings" panose="05000000000000000000" pitchFamily="2" charset="2"/>
                  </a:rPr>
                  <a:t>Approche extrêmes / apprentissage automatique</a:t>
                </a:r>
              </a:p>
              <a:p>
                <a:endParaRPr lang="fr-FR" dirty="0">
                  <a:solidFill>
                    <a:srgbClr val="0070C0"/>
                  </a:solidFill>
                  <a:sym typeface="Wingdings" panose="05000000000000000000" pitchFamily="2" charset="2"/>
                </a:endParaRPr>
              </a:p>
              <a:p>
                <a:pPr marL="457200" indent="-457200">
                  <a:buFontTx/>
                  <a:buChar char="-"/>
                </a:pPr>
                <a:r>
                  <a:rPr lang="fr-FR" sz="2500" u="sng" dirty="0">
                    <a:solidFill>
                      <a:srgbClr val="0070C0"/>
                    </a:solidFill>
                  </a:rPr>
                  <a:t>Définir un spectre de vagues « extrême » </a:t>
                </a:r>
              </a:p>
              <a:p>
                <a:endParaRPr lang="fr-FR" dirty="0">
                  <a:solidFill>
                    <a:srgbClr val="0070C0"/>
                  </a:solidFill>
                </a:endParaRPr>
              </a:p>
              <a:p>
                <a:pPr marL="457200" indent="-457200">
                  <a:buFontTx/>
                  <a:buChar char="-"/>
                </a:pPr>
                <a:r>
                  <a:rPr lang="fr-FR" sz="2500" u="sng" dirty="0">
                    <a:solidFill>
                      <a:srgbClr val="0070C0"/>
                    </a:solidFill>
                  </a:rPr>
                  <a:t>Développer les approches en contours</a:t>
                </a:r>
              </a:p>
              <a:p>
                <a:endParaRPr lang="fr-FR" sz="2800" u="sng" dirty="0">
                  <a:solidFill>
                    <a:srgbClr val="0070C0"/>
                  </a:solidFill>
                </a:endParaRPr>
              </a:p>
              <a:p>
                <a:pPr marL="285750" indent="-285750">
                  <a:buFont typeface="Wingdings" panose="05000000000000000000" pitchFamily="2" charset="2"/>
                  <a:buChar char="à"/>
                </a:pPr>
                <a:r>
                  <a:rPr lang="fr-FR" dirty="0">
                    <a:solidFill>
                      <a:srgbClr val="0070C0"/>
                    </a:solidFill>
                    <a:sym typeface="Wingdings" panose="05000000000000000000" pitchFamily="2" charset="2"/>
                  </a:rPr>
                  <a:t>Contours : regarder fréquence des </a:t>
                </a:r>
                <a:r>
                  <a:rPr lang="fr-FR" b="1" dirty="0">
                    <a:solidFill>
                      <a:srgbClr val="0070C0"/>
                    </a:solidFill>
                    <a:sym typeface="Wingdings" panose="05000000000000000000" pitchFamily="2" charset="2"/>
                  </a:rPr>
                  <a:t>combinaisons</a:t>
                </a:r>
                <a:r>
                  <a:rPr lang="fr-FR" dirty="0">
                    <a:solidFill>
                      <a:srgbClr val="0070C0"/>
                    </a:solidFill>
                    <a:sym typeface="Wingdings" panose="05000000000000000000" pitchFamily="2" charset="2"/>
                  </a:rPr>
                  <a:t> de paramètres extrêmes. </a:t>
                </a:r>
              </a:p>
              <a:p>
                <a:endParaRPr lang="fr-FR" dirty="0">
                  <a:solidFill>
                    <a:srgbClr val="0070C0"/>
                  </a:solidFill>
                  <a:sym typeface="Wingdings" panose="05000000000000000000" pitchFamily="2" charset="2"/>
                </a:endParaRPr>
              </a:p>
              <a:p>
                <a:pPr marL="285750" indent="-285750">
                  <a:buFont typeface="Wingdings" panose="05000000000000000000" pitchFamily="2" charset="2"/>
                  <a:buChar char="à"/>
                </a:pPr>
                <a:r>
                  <a:rPr lang="fr-FR" dirty="0">
                    <a:solidFill>
                      <a:srgbClr val="0070C0"/>
                    </a:solidFill>
                    <a:sym typeface="Wingdings" panose="05000000000000000000" pitchFamily="2" charset="2"/>
                  </a:rPr>
                  <a:t>On modélise la dépendance entre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𝐻</m:t>
                        </m:r>
                      </m:e>
                      <m:sub>
                        <m:r>
                          <a:rPr lang="fr-FR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fr-FR" dirty="0">
                    <a:solidFill>
                      <a:srgbClr val="0070C0"/>
                    </a:solidFill>
                    <a:sym typeface="Wingdings" panose="05000000000000000000" pitchFamily="2" charset="2"/>
                  </a:rPr>
                  <a:t> 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𝑇</m:t>
                        </m:r>
                      </m:e>
                      <m:sub>
                        <m:r>
                          <a:rPr lang="fr-FR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𝑝</m:t>
                        </m:r>
                      </m:sub>
                    </m:sSub>
                    <m:r>
                      <a:rPr lang="fr-FR" b="0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</m:oMath>
                </a14:m>
                <a:r>
                  <a:rPr lang="fr-FR" dirty="0">
                    <a:solidFill>
                      <a:srgbClr val="0070C0"/>
                    </a:solidFill>
                    <a:sym typeface="Wingdings" panose="05000000000000000000" pitchFamily="2" charset="2"/>
                  </a:rPr>
                  <a:t>puis on calcule la </a:t>
                </a:r>
                <a:br>
                  <a:rPr lang="fr-FR" dirty="0">
                    <a:solidFill>
                      <a:srgbClr val="0070C0"/>
                    </a:solidFill>
                    <a:sym typeface="Wingdings" panose="05000000000000000000" pitchFamily="2" charset="2"/>
                  </a:rPr>
                </a:br>
                <a:r>
                  <a:rPr lang="fr-FR" dirty="0">
                    <a:solidFill>
                      <a:srgbClr val="0070C0"/>
                    </a:solidFill>
                    <a:sym typeface="Wingdings" panose="05000000000000000000" pitchFamily="2" charset="2"/>
                  </a:rPr>
                  <a:t>probabilité qu’une combinaison extrême de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fr-FR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fr-FR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fr-FR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fr-FR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fr-FR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e>
                    </m:d>
                  </m:oMath>
                </a14:m>
                <a:r>
                  <a:rPr lang="fr-FR" dirty="0">
                    <a:solidFill>
                      <a:srgbClr val="0070C0"/>
                    </a:solidFill>
                    <a:sym typeface="Wingdings" panose="05000000000000000000" pitchFamily="2" charset="2"/>
                  </a:rPr>
                  <a:t> survienne.</a:t>
                </a:r>
              </a:p>
              <a:p>
                <a:pPr marL="285750" indent="-285750">
                  <a:buFont typeface="Wingdings" panose="05000000000000000000" pitchFamily="2" charset="2"/>
                  <a:buChar char="à"/>
                </a:pPr>
                <a:endParaRPr lang="fr-FR" dirty="0">
                  <a:solidFill>
                    <a:srgbClr val="0070C0"/>
                  </a:solidFill>
                  <a:sym typeface="Wingdings" panose="05000000000000000000" pitchFamily="2" charset="2"/>
                </a:endParaRPr>
              </a:p>
              <a:p>
                <a:pPr marL="285750" indent="-285750">
                  <a:buFont typeface="Wingdings" panose="05000000000000000000" pitchFamily="2" charset="2"/>
                  <a:buChar char="à"/>
                </a:pPr>
                <a:r>
                  <a:rPr lang="fr-FR" dirty="0">
                    <a:solidFill>
                      <a:srgbClr val="0070C0"/>
                    </a:solidFill>
                    <a:sym typeface="Wingdings" panose="05000000000000000000" pitchFamily="2" charset="2"/>
                  </a:rPr>
                  <a:t>Beaucoup d’approches existent : IFORM, </a:t>
                </a:r>
                <a:r>
                  <a:rPr lang="fr-FR" dirty="0" err="1">
                    <a:solidFill>
                      <a:srgbClr val="0070C0"/>
                    </a:solidFill>
                    <a:sym typeface="Wingdings" panose="05000000000000000000" pitchFamily="2" charset="2"/>
                  </a:rPr>
                  <a:t>isodensités</a:t>
                </a:r>
                <a:r>
                  <a:rPr lang="fr-FR" dirty="0">
                    <a:solidFill>
                      <a:srgbClr val="0070C0"/>
                    </a:solidFill>
                    <a:sym typeface="Wingdings" panose="05000000000000000000" pitchFamily="2" charset="2"/>
                  </a:rPr>
                  <a:t>, D-IFORM, Direct Monte Carlo, </a:t>
                </a:r>
                <a:r>
                  <a:rPr lang="fr-FR" dirty="0" err="1">
                    <a:solidFill>
                      <a:srgbClr val="0070C0"/>
                    </a:solidFill>
                    <a:sym typeface="Wingdings" panose="05000000000000000000" pitchFamily="2" charset="2"/>
                  </a:rPr>
                  <a:t>Highest</a:t>
                </a:r>
                <a:r>
                  <a:rPr lang="fr-FR" dirty="0">
                    <a:solidFill>
                      <a:srgbClr val="0070C0"/>
                    </a:solidFill>
                    <a:sym typeface="Wingdings" panose="05000000000000000000" pitchFamily="2" charset="2"/>
                  </a:rPr>
                  <a:t> Density…</a:t>
                </a:r>
              </a:p>
            </p:txBody>
          </p:sp>
        </mc:Choice>
        <mc:Fallback xmlns="">
          <p:sp>
            <p:nvSpPr>
              <p:cNvPr id="18" name="ZoneTexte 17">
                <a:extLst>
                  <a:ext uri="{FF2B5EF4-FFF2-40B4-BE49-F238E27FC236}">
                    <a16:creationId xmlns:a16="http://schemas.microsoft.com/office/drawing/2014/main" id="{301768C9-239F-4177-B601-9C7F8F6576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50240"/>
                <a:ext cx="6936829" cy="5494838"/>
              </a:xfrm>
              <a:prstGeom prst="rect">
                <a:avLst/>
              </a:prstGeom>
              <a:blipFill>
                <a:blip r:embed="rId3"/>
                <a:stretch>
                  <a:fillRect l="-1230" t="-777" b="-88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Image 6">
            <a:extLst>
              <a:ext uri="{FF2B5EF4-FFF2-40B4-BE49-F238E27FC236}">
                <a16:creationId xmlns:a16="http://schemas.microsoft.com/office/drawing/2014/main" id="{5D818130-89CA-4BF9-B0C7-B4BFB6664C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6071" y="3502152"/>
            <a:ext cx="6554831" cy="3209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1963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E1BB8FF7-ED0F-4CAD-A620-FC9D316E996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517096" y="7023845"/>
            <a:ext cx="3370105" cy="258532"/>
          </a:xfrm>
        </p:spPr>
        <p:txBody>
          <a:bodyPr/>
          <a:lstStyle/>
          <a:p>
            <a:r>
              <a:rPr lang="fr-FR" dirty="0"/>
              <a:t>Conditions environnementales extrêmes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920DFA7D-F110-4EF1-9021-B62CC423190C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5637529" y="7108080"/>
            <a:ext cx="2164715" cy="244415"/>
          </a:xfrm>
        </p:spPr>
        <p:txBody>
          <a:bodyPr/>
          <a:lstStyle/>
          <a:p>
            <a:r>
              <a:rPr lang="fr-FR" dirty="0"/>
              <a:t>13/03/2025</a:t>
            </a:r>
          </a:p>
          <a:p>
            <a:endParaRPr lang="fr-FR" dirty="0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301768C9-239F-4177-B601-9C7F8F65763D}"/>
              </a:ext>
            </a:extLst>
          </p:cNvPr>
          <p:cNvSpPr txBox="1"/>
          <p:nvPr/>
        </p:nvSpPr>
        <p:spPr>
          <a:xfrm>
            <a:off x="329184" y="0"/>
            <a:ext cx="13000863" cy="8802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500" u="sng" dirty="0">
                <a:solidFill>
                  <a:srgbClr val="0070C0"/>
                </a:solidFill>
              </a:rPr>
              <a:t>Bibliographie </a:t>
            </a:r>
          </a:p>
          <a:p>
            <a:endParaRPr lang="fr-FR" sz="2000" u="sng" dirty="0">
              <a:solidFill>
                <a:srgbClr val="0070C0"/>
              </a:solidFill>
            </a:endParaRPr>
          </a:p>
          <a:p>
            <a:r>
              <a:rPr lang="en-US" sz="1500" dirty="0">
                <a:solidFill>
                  <a:srgbClr val="0070C0"/>
                </a:solidFill>
              </a:rPr>
              <a:t>Coles, S. (2001). </a:t>
            </a:r>
            <a:r>
              <a:rPr lang="en-US" sz="1500" i="1" dirty="0">
                <a:solidFill>
                  <a:srgbClr val="0070C0"/>
                </a:solidFill>
              </a:rPr>
              <a:t>An introduction to statistical modeling of extreme values</a:t>
            </a:r>
            <a:r>
              <a:rPr lang="en-US" sz="1500" dirty="0">
                <a:solidFill>
                  <a:srgbClr val="0070C0"/>
                </a:solidFill>
              </a:rPr>
              <a:t>. London: Springer-Verlag. ISBN: 1-85233-459-2 </a:t>
            </a:r>
          </a:p>
          <a:p>
            <a:endParaRPr lang="en-US" sz="1500" u="sng" dirty="0">
              <a:solidFill>
                <a:srgbClr val="0070C0"/>
              </a:solidFill>
            </a:endParaRPr>
          </a:p>
          <a:p>
            <a:r>
              <a:rPr lang="fr-FR" sz="1500" dirty="0" err="1">
                <a:solidFill>
                  <a:srgbClr val="0070C0"/>
                </a:solidFill>
              </a:rPr>
              <a:t>Koenker</a:t>
            </a:r>
            <a:r>
              <a:rPr lang="fr-FR" sz="1500" dirty="0">
                <a:solidFill>
                  <a:srgbClr val="0070C0"/>
                </a:solidFill>
              </a:rPr>
              <a:t>, R., </a:t>
            </a:r>
            <a:r>
              <a:rPr lang="fr-FR" sz="1500" dirty="0" err="1">
                <a:solidFill>
                  <a:srgbClr val="0070C0"/>
                </a:solidFill>
              </a:rPr>
              <a:t>Ng</a:t>
            </a:r>
            <a:r>
              <a:rPr lang="fr-FR" sz="1500" dirty="0">
                <a:solidFill>
                  <a:srgbClr val="0070C0"/>
                </a:solidFill>
              </a:rPr>
              <a:t>, P., &amp; </a:t>
            </a:r>
            <a:r>
              <a:rPr lang="fr-FR" sz="1500" dirty="0" err="1">
                <a:solidFill>
                  <a:srgbClr val="0070C0"/>
                </a:solidFill>
              </a:rPr>
              <a:t>Portnoy</a:t>
            </a:r>
            <a:r>
              <a:rPr lang="fr-FR" sz="1500" dirty="0">
                <a:solidFill>
                  <a:srgbClr val="0070C0"/>
                </a:solidFill>
              </a:rPr>
              <a:t>, S. (1994). Quantile </a:t>
            </a:r>
            <a:r>
              <a:rPr lang="fr-FR" sz="1500" dirty="0" err="1">
                <a:solidFill>
                  <a:srgbClr val="0070C0"/>
                </a:solidFill>
              </a:rPr>
              <a:t>Smoothing</a:t>
            </a:r>
            <a:r>
              <a:rPr lang="fr-FR" sz="1500" dirty="0">
                <a:solidFill>
                  <a:srgbClr val="0070C0"/>
                </a:solidFill>
              </a:rPr>
              <a:t> </a:t>
            </a:r>
            <a:r>
              <a:rPr lang="fr-FR" sz="1500" dirty="0" err="1">
                <a:solidFill>
                  <a:srgbClr val="0070C0"/>
                </a:solidFill>
              </a:rPr>
              <a:t>Splines</a:t>
            </a:r>
            <a:r>
              <a:rPr lang="fr-FR" sz="1500" dirty="0">
                <a:solidFill>
                  <a:srgbClr val="0070C0"/>
                </a:solidFill>
              </a:rPr>
              <a:t>. </a:t>
            </a:r>
            <a:r>
              <a:rPr lang="fr-FR" sz="1500" i="1" dirty="0" err="1">
                <a:solidFill>
                  <a:srgbClr val="0070C0"/>
                </a:solidFill>
              </a:rPr>
              <a:t>Biometrika</a:t>
            </a:r>
            <a:r>
              <a:rPr lang="fr-FR" sz="1500" dirty="0">
                <a:solidFill>
                  <a:srgbClr val="0070C0"/>
                </a:solidFill>
              </a:rPr>
              <a:t>, </a:t>
            </a:r>
            <a:r>
              <a:rPr lang="fr-FR" sz="1500" i="1" dirty="0">
                <a:solidFill>
                  <a:srgbClr val="0070C0"/>
                </a:solidFill>
              </a:rPr>
              <a:t>81</a:t>
            </a:r>
            <a:r>
              <a:rPr lang="fr-FR" sz="1500" dirty="0">
                <a:solidFill>
                  <a:srgbClr val="0070C0"/>
                </a:solidFill>
              </a:rPr>
              <a:t>(4), 673–680. </a:t>
            </a:r>
            <a:r>
              <a:rPr lang="fr-FR" sz="1500" dirty="0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https://doi.org/10.2307/2337070</a:t>
            </a:r>
            <a:endParaRPr lang="en-US" sz="1500" u="sng" dirty="0">
              <a:solidFill>
                <a:srgbClr val="0070C0"/>
              </a:solidFill>
            </a:endParaRPr>
          </a:p>
          <a:p>
            <a:endParaRPr lang="en-US" sz="1500" u="sng" dirty="0">
              <a:solidFill>
                <a:srgbClr val="0070C0"/>
              </a:solidFill>
            </a:endParaRPr>
          </a:p>
          <a:p>
            <a:r>
              <a:rPr lang="en-US" sz="1500" dirty="0">
                <a:solidFill>
                  <a:srgbClr val="0070C0"/>
                </a:solidFill>
              </a:rPr>
              <a:t>Wood, S. N. (2017). </a:t>
            </a:r>
            <a:r>
              <a:rPr lang="en-US" sz="1500" i="1" dirty="0">
                <a:solidFill>
                  <a:srgbClr val="0070C0"/>
                </a:solidFill>
              </a:rPr>
              <a:t>Generalized additive models: an introduction with R</a:t>
            </a:r>
            <a:r>
              <a:rPr lang="en-US" sz="1500" dirty="0">
                <a:solidFill>
                  <a:srgbClr val="0070C0"/>
                </a:solidFill>
              </a:rPr>
              <a:t>. chapman and hall/CRC.</a:t>
            </a:r>
          </a:p>
          <a:p>
            <a:endParaRPr lang="en-US" sz="1500" u="sng" dirty="0">
              <a:solidFill>
                <a:srgbClr val="0070C0"/>
              </a:solidFill>
            </a:endParaRPr>
          </a:p>
          <a:p>
            <a:r>
              <a:rPr lang="en-US" sz="1500" dirty="0">
                <a:solidFill>
                  <a:srgbClr val="0070C0"/>
                </a:solidFill>
              </a:rPr>
              <a:t>Ferro, C. A., &amp; </a:t>
            </a:r>
            <a:r>
              <a:rPr lang="en-US" sz="1500" dirty="0" err="1">
                <a:solidFill>
                  <a:srgbClr val="0070C0"/>
                </a:solidFill>
              </a:rPr>
              <a:t>Segers</a:t>
            </a:r>
            <a:r>
              <a:rPr lang="en-US" sz="1500" dirty="0">
                <a:solidFill>
                  <a:srgbClr val="0070C0"/>
                </a:solidFill>
              </a:rPr>
              <a:t>, J. (2003). Inference for clusters of extreme values. </a:t>
            </a:r>
            <a:r>
              <a:rPr lang="en-US" sz="1500" i="1" dirty="0">
                <a:solidFill>
                  <a:srgbClr val="0070C0"/>
                </a:solidFill>
              </a:rPr>
              <a:t>Journal of the Royal Statistical Society Series B: Statistical Methodology</a:t>
            </a:r>
            <a:r>
              <a:rPr lang="en-US" sz="1500" dirty="0">
                <a:solidFill>
                  <a:srgbClr val="0070C0"/>
                </a:solidFill>
              </a:rPr>
              <a:t>, </a:t>
            </a:r>
            <a:r>
              <a:rPr lang="en-US" sz="1500" i="1" dirty="0">
                <a:solidFill>
                  <a:srgbClr val="0070C0"/>
                </a:solidFill>
              </a:rPr>
              <a:t>65</a:t>
            </a:r>
            <a:r>
              <a:rPr lang="en-US" sz="1500" dirty="0">
                <a:solidFill>
                  <a:srgbClr val="0070C0"/>
                </a:solidFill>
              </a:rPr>
              <a:t>(2), 545-556.</a:t>
            </a:r>
          </a:p>
          <a:p>
            <a:endParaRPr lang="en-US" sz="1500" dirty="0">
              <a:solidFill>
                <a:srgbClr val="0070C0"/>
              </a:solidFill>
            </a:endParaRPr>
          </a:p>
          <a:p>
            <a:r>
              <a:rPr lang="fr-FR" sz="1500" dirty="0" err="1">
                <a:solidFill>
                  <a:srgbClr val="0070C0"/>
                </a:solidFill>
              </a:rPr>
              <a:t>Hasselmann</a:t>
            </a:r>
            <a:r>
              <a:rPr lang="fr-FR" sz="1500" dirty="0">
                <a:solidFill>
                  <a:srgbClr val="0070C0"/>
                </a:solidFill>
              </a:rPr>
              <a:t>, K., Barnett, T. P., </a:t>
            </a:r>
            <a:r>
              <a:rPr lang="fr-FR" sz="1500" dirty="0" err="1">
                <a:solidFill>
                  <a:srgbClr val="0070C0"/>
                </a:solidFill>
              </a:rPr>
              <a:t>Bouws</a:t>
            </a:r>
            <a:r>
              <a:rPr lang="fr-FR" sz="1500" dirty="0">
                <a:solidFill>
                  <a:srgbClr val="0070C0"/>
                </a:solidFill>
              </a:rPr>
              <a:t>, E., Carlson, H., Cartwright, D. E., </a:t>
            </a:r>
            <a:r>
              <a:rPr lang="fr-FR" sz="1500" dirty="0" err="1">
                <a:solidFill>
                  <a:srgbClr val="0070C0"/>
                </a:solidFill>
              </a:rPr>
              <a:t>Enke</a:t>
            </a:r>
            <a:r>
              <a:rPr lang="fr-FR" sz="1500" dirty="0">
                <a:solidFill>
                  <a:srgbClr val="0070C0"/>
                </a:solidFill>
              </a:rPr>
              <a:t>, K., ... &amp; Walden, H. (1973). </a:t>
            </a:r>
            <a:r>
              <a:rPr lang="fr-FR" sz="1500" dirty="0" err="1">
                <a:solidFill>
                  <a:srgbClr val="0070C0"/>
                </a:solidFill>
              </a:rPr>
              <a:t>Measurements</a:t>
            </a:r>
            <a:r>
              <a:rPr lang="fr-FR" sz="1500" dirty="0">
                <a:solidFill>
                  <a:srgbClr val="0070C0"/>
                </a:solidFill>
              </a:rPr>
              <a:t> of </a:t>
            </a:r>
            <a:r>
              <a:rPr lang="fr-FR" sz="1500" dirty="0" err="1">
                <a:solidFill>
                  <a:srgbClr val="0070C0"/>
                </a:solidFill>
              </a:rPr>
              <a:t>wind-wave</a:t>
            </a:r>
            <a:r>
              <a:rPr lang="fr-FR" sz="1500" dirty="0">
                <a:solidFill>
                  <a:srgbClr val="0070C0"/>
                </a:solidFill>
              </a:rPr>
              <a:t> </a:t>
            </a:r>
            <a:r>
              <a:rPr lang="fr-FR" sz="1500" dirty="0" err="1">
                <a:solidFill>
                  <a:srgbClr val="0070C0"/>
                </a:solidFill>
              </a:rPr>
              <a:t>growth</a:t>
            </a:r>
            <a:r>
              <a:rPr lang="fr-FR" sz="1500" dirty="0">
                <a:solidFill>
                  <a:srgbClr val="0070C0"/>
                </a:solidFill>
              </a:rPr>
              <a:t> and </a:t>
            </a:r>
            <a:r>
              <a:rPr lang="fr-FR" sz="1500" dirty="0" err="1">
                <a:solidFill>
                  <a:srgbClr val="0070C0"/>
                </a:solidFill>
              </a:rPr>
              <a:t>swell</a:t>
            </a:r>
            <a:r>
              <a:rPr lang="fr-FR" sz="1500" dirty="0">
                <a:solidFill>
                  <a:srgbClr val="0070C0"/>
                </a:solidFill>
              </a:rPr>
              <a:t> </a:t>
            </a:r>
            <a:r>
              <a:rPr lang="fr-FR" sz="1500" dirty="0" err="1">
                <a:solidFill>
                  <a:srgbClr val="0070C0"/>
                </a:solidFill>
              </a:rPr>
              <a:t>decay</a:t>
            </a:r>
            <a:r>
              <a:rPr lang="fr-FR" sz="1500" dirty="0">
                <a:solidFill>
                  <a:srgbClr val="0070C0"/>
                </a:solidFill>
              </a:rPr>
              <a:t> </a:t>
            </a:r>
            <a:r>
              <a:rPr lang="fr-FR" sz="1500" dirty="0" err="1">
                <a:solidFill>
                  <a:srgbClr val="0070C0"/>
                </a:solidFill>
              </a:rPr>
              <a:t>during</a:t>
            </a:r>
            <a:r>
              <a:rPr lang="fr-FR" sz="1500" dirty="0">
                <a:solidFill>
                  <a:srgbClr val="0070C0"/>
                </a:solidFill>
              </a:rPr>
              <a:t> the Joint North </a:t>
            </a:r>
            <a:r>
              <a:rPr lang="fr-FR" sz="1500" dirty="0" err="1">
                <a:solidFill>
                  <a:srgbClr val="0070C0"/>
                </a:solidFill>
              </a:rPr>
              <a:t>Sea</a:t>
            </a:r>
            <a:r>
              <a:rPr lang="fr-FR" sz="1500" dirty="0">
                <a:solidFill>
                  <a:srgbClr val="0070C0"/>
                </a:solidFill>
              </a:rPr>
              <a:t> </a:t>
            </a:r>
            <a:r>
              <a:rPr lang="fr-FR" sz="1500" dirty="0" err="1">
                <a:solidFill>
                  <a:srgbClr val="0070C0"/>
                </a:solidFill>
              </a:rPr>
              <a:t>Wave</a:t>
            </a:r>
            <a:r>
              <a:rPr lang="fr-FR" sz="1500" dirty="0">
                <a:solidFill>
                  <a:srgbClr val="0070C0"/>
                </a:solidFill>
              </a:rPr>
              <a:t> Project (JONSWAP). </a:t>
            </a:r>
            <a:r>
              <a:rPr lang="fr-FR" sz="1500" i="1" dirty="0" err="1">
                <a:solidFill>
                  <a:srgbClr val="0070C0"/>
                </a:solidFill>
              </a:rPr>
              <a:t>Ergaenzungsheft</a:t>
            </a:r>
            <a:r>
              <a:rPr lang="fr-FR" sz="1500" i="1" dirty="0">
                <a:solidFill>
                  <a:srgbClr val="0070C0"/>
                </a:solidFill>
              </a:rPr>
              <a:t> </a:t>
            </a:r>
            <a:r>
              <a:rPr lang="fr-FR" sz="1500" i="1" dirty="0" err="1">
                <a:solidFill>
                  <a:srgbClr val="0070C0"/>
                </a:solidFill>
              </a:rPr>
              <a:t>zur</a:t>
            </a:r>
            <a:r>
              <a:rPr lang="fr-FR" sz="1500" i="1" dirty="0">
                <a:solidFill>
                  <a:srgbClr val="0070C0"/>
                </a:solidFill>
              </a:rPr>
              <a:t> </a:t>
            </a:r>
            <a:r>
              <a:rPr lang="fr-FR" sz="1500" i="1" dirty="0" err="1">
                <a:solidFill>
                  <a:srgbClr val="0070C0"/>
                </a:solidFill>
              </a:rPr>
              <a:t>Deutschen</a:t>
            </a:r>
            <a:r>
              <a:rPr lang="fr-FR" sz="1500" i="1" dirty="0">
                <a:solidFill>
                  <a:srgbClr val="0070C0"/>
                </a:solidFill>
              </a:rPr>
              <a:t> </a:t>
            </a:r>
            <a:r>
              <a:rPr lang="fr-FR" sz="1500" i="1" dirty="0" err="1">
                <a:solidFill>
                  <a:srgbClr val="0070C0"/>
                </a:solidFill>
              </a:rPr>
              <a:t>Hydrographischen</a:t>
            </a:r>
            <a:r>
              <a:rPr lang="fr-FR" sz="1500" i="1" dirty="0">
                <a:solidFill>
                  <a:srgbClr val="0070C0"/>
                </a:solidFill>
              </a:rPr>
              <a:t> </a:t>
            </a:r>
            <a:r>
              <a:rPr lang="fr-FR" sz="1500" i="1" dirty="0" err="1">
                <a:solidFill>
                  <a:srgbClr val="0070C0"/>
                </a:solidFill>
              </a:rPr>
              <a:t>Zeitschrift</a:t>
            </a:r>
            <a:r>
              <a:rPr lang="fr-FR" sz="1500" i="1" dirty="0">
                <a:solidFill>
                  <a:srgbClr val="0070C0"/>
                </a:solidFill>
              </a:rPr>
              <a:t>, </a:t>
            </a:r>
            <a:r>
              <a:rPr lang="fr-FR" sz="1500" i="1" dirty="0" err="1">
                <a:solidFill>
                  <a:srgbClr val="0070C0"/>
                </a:solidFill>
              </a:rPr>
              <a:t>Reihe</a:t>
            </a:r>
            <a:r>
              <a:rPr lang="fr-FR" sz="1500" i="1" dirty="0">
                <a:solidFill>
                  <a:srgbClr val="0070C0"/>
                </a:solidFill>
              </a:rPr>
              <a:t> A</a:t>
            </a:r>
            <a:r>
              <a:rPr lang="fr-FR" sz="1500" dirty="0">
                <a:solidFill>
                  <a:srgbClr val="0070C0"/>
                </a:solidFill>
              </a:rPr>
              <a:t>.</a:t>
            </a:r>
          </a:p>
          <a:p>
            <a:endParaRPr lang="en-US" sz="1500" dirty="0">
              <a:solidFill>
                <a:srgbClr val="0070C0"/>
              </a:solidFill>
            </a:endParaRPr>
          </a:p>
          <a:p>
            <a:r>
              <a:rPr lang="fr-FR" sz="1500" dirty="0" err="1">
                <a:solidFill>
                  <a:srgbClr val="0070C0"/>
                </a:solidFill>
              </a:rPr>
              <a:t>Accensi</a:t>
            </a:r>
            <a:r>
              <a:rPr lang="fr-FR" sz="1500" dirty="0">
                <a:solidFill>
                  <a:srgbClr val="0070C0"/>
                </a:solidFill>
              </a:rPr>
              <a:t>, M., </a:t>
            </a:r>
            <a:r>
              <a:rPr lang="fr-FR" sz="1500" dirty="0" err="1">
                <a:solidFill>
                  <a:srgbClr val="0070C0"/>
                </a:solidFill>
              </a:rPr>
              <a:t>Alday</a:t>
            </a:r>
            <a:r>
              <a:rPr lang="fr-FR" sz="1500" dirty="0">
                <a:solidFill>
                  <a:srgbClr val="0070C0"/>
                </a:solidFill>
              </a:rPr>
              <a:t>, M., </a:t>
            </a:r>
            <a:r>
              <a:rPr lang="fr-FR" sz="1500" dirty="0" err="1">
                <a:solidFill>
                  <a:srgbClr val="0070C0"/>
                </a:solidFill>
              </a:rPr>
              <a:t>Maisondieu</a:t>
            </a:r>
            <a:r>
              <a:rPr lang="fr-FR" sz="1500" dirty="0">
                <a:solidFill>
                  <a:srgbClr val="0070C0"/>
                </a:solidFill>
              </a:rPr>
              <a:t>, C., Raillard, N., </a:t>
            </a:r>
            <a:r>
              <a:rPr lang="fr-FR" sz="1500" dirty="0" err="1">
                <a:solidFill>
                  <a:srgbClr val="0070C0"/>
                </a:solidFill>
              </a:rPr>
              <a:t>Darbynian</a:t>
            </a:r>
            <a:r>
              <a:rPr lang="fr-FR" sz="1500" dirty="0">
                <a:solidFill>
                  <a:srgbClr val="0070C0"/>
                </a:solidFill>
              </a:rPr>
              <a:t>, D., Old, C., ... &amp; Guitton, G. (2021, </a:t>
            </a:r>
            <a:r>
              <a:rPr lang="fr-FR" sz="1500" dirty="0" err="1">
                <a:solidFill>
                  <a:srgbClr val="0070C0"/>
                </a:solidFill>
              </a:rPr>
              <a:t>September</a:t>
            </a:r>
            <a:r>
              <a:rPr lang="fr-FR" sz="1500" dirty="0">
                <a:solidFill>
                  <a:srgbClr val="0070C0"/>
                </a:solidFill>
              </a:rPr>
              <a:t>). </a:t>
            </a:r>
            <a:r>
              <a:rPr lang="fr-FR" sz="1500" dirty="0" err="1">
                <a:solidFill>
                  <a:srgbClr val="0070C0"/>
                </a:solidFill>
              </a:rPr>
              <a:t>ResourceCODE</a:t>
            </a:r>
            <a:r>
              <a:rPr lang="fr-FR" sz="1500" dirty="0">
                <a:solidFill>
                  <a:srgbClr val="0070C0"/>
                </a:solidFill>
              </a:rPr>
              <a:t> </a:t>
            </a:r>
            <a:r>
              <a:rPr lang="fr-FR" sz="1500" dirty="0" err="1">
                <a:solidFill>
                  <a:srgbClr val="0070C0"/>
                </a:solidFill>
              </a:rPr>
              <a:t>framework</a:t>
            </a:r>
            <a:r>
              <a:rPr lang="fr-FR" sz="1500" dirty="0">
                <a:solidFill>
                  <a:srgbClr val="0070C0"/>
                </a:solidFill>
              </a:rPr>
              <a:t>: A high-</a:t>
            </a:r>
            <a:r>
              <a:rPr lang="fr-FR" sz="1500" dirty="0" err="1">
                <a:solidFill>
                  <a:srgbClr val="0070C0"/>
                </a:solidFill>
              </a:rPr>
              <a:t>resolution</a:t>
            </a:r>
            <a:r>
              <a:rPr lang="fr-FR" sz="1500" dirty="0">
                <a:solidFill>
                  <a:srgbClr val="0070C0"/>
                </a:solidFill>
              </a:rPr>
              <a:t> </a:t>
            </a:r>
            <a:r>
              <a:rPr lang="fr-FR" sz="1500" dirty="0" err="1">
                <a:solidFill>
                  <a:srgbClr val="0070C0"/>
                </a:solidFill>
              </a:rPr>
              <a:t>wave</a:t>
            </a:r>
            <a:r>
              <a:rPr lang="fr-FR" sz="1500" dirty="0">
                <a:solidFill>
                  <a:srgbClr val="0070C0"/>
                </a:solidFill>
              </a:rPr>
              <a:t> </a:t>
            </a:r>
            <a:r>
              <a:rPr lang="fr-FR" sz="1500" dirty="0" err="1">
                <a:solidFill>
                  <a:srgbClr val="0070C0"/>
                </a:solidFill>
              </a:rPr>
              <a:t>parameter</a:t>
            </a:r>
            <a:r>
              <a:rPr lang="fr-FR" sz="1500" dirty="0">
                <a:solidFill>
                  <a:srgbClr val="0070C0"/>
                </a:solidFill>
              </a:rPr>
              <a:t> </a:t>
            </a:r>
            <a:r>
              <a:rPr lang="fr-FR" sz="1500" dirty="0" err="1">
                <a:solidFill>
                  <a:srgbClr val="0070C0"/>
                </a:solidFill>
              </a:rPr>
              <a:t>dataset</a:t>
            </a:r>
            <a:r>
              <a:rPr lang="fr-FR" sz="1500" dirty="0">
                <a:solidFill>
                  <a:srgbClr val="0070C0"/>
                </a:solidFill>
              </a:rPr>
              <a:t> for the </a:t>
            </a:r>
            <a:r>
              <a:rPr lang="fr-FR" sz="1500" dirty="0" err="1">
                <a:solidFill>
                  <a:srgbClr val="0070C0"/>
                </a:solidFill>
              </a:rPr>
              <a:t>European</a:t>
            </a:r>
            <a:r>
              <a:rPr lang="fr-FR" sz="1500" dirty="0">
                <a:solidFill>
                  <a:srgbClr val="0070C0"/>
                </a:solidFill>
              </a:rPr>
              <a:t> Shelf and </a:t>
            </a:r>
            <a:r>
              <a:rPr lang="fr-FR" sz="1500" dirty="0" err="1">
                <a:solidFill>
                  <a:srgbClr val="0070C0"/>
                </a:solidFill>
              </a:rPr>
              <a:t>analysis</a:t>
            </a:r>
            <a:r>
              <a:rPr lang="fr-FR" sz="1500" dirty="0">
                <a:solidFill>
                  <a:srgbClr val="0070C0"/>
                </a:solidFill>
              </a:rPr>
              <a:t> </a:t>
            </a:r>
            <a:r>
              <a:rPr lang="fr-FR" sz="1500" dirty="0" err="1">
                <a:solidFill>
                  <a:srgbClr val="0070C0"/>
                </a:solidFill>
              </a:rPr>
              <a:t>toolbox</a:t>
            </a:r>
            <a:r>
              <a:rPr lang="fr-FR" sz="1500" dirty="0">
                <a:solidFill>
                  <a:srgbClr val="0070C0"/>
                </a:solidFill>
              </a:rPr>
              <a:t>. In </a:t>
            </a:r>
            <a:r>
              <a:rPr lang="fr-FR" sz="1500" i="1" dirty="0">
                <a:solidFill>
                  <a:srgbClr val="0070C0"/>
                </a:solidFill>
              </a:rPr>
              <a:t>14th </a:t>
            </a:r>
            <a:r>
              <a:rPr lang="fr-FR" sz="1500" i="1" dirty="0" err="1">
                <a:solidFill>
                  <a:srgbClr val="0070C0"/>
                </a:solidFill>
              </a:rPr>
              <a:t>European</a:t>
            </a:r>
            <a:r>
              <a:rPr lang="fr-FR" sz="1500" i="1" dirty="0">
                <a:solidFill>
                  <a:srgbClr val="0070C0"/>
                </a:solidFill>
              </a:rPr>
              <a:t> </a:t>
            </a:r>
            <a:r>
              <a:rPr lang="fr-FR" sz="1500" i="1" dirty="0" err="1">
                <a:solidFill>
                  <a:srgbClr val="0070C0"/>
                </a:solidFill>
              </a:rPr>
              <a:t>Wave</a:t>
            </a:r>
            <a:r>
              <a:rPr lang="fr-FR" sz="1500" i="1" dirty="0">
                <a:solidFill>
                  <a:srgbClr val="0070C0"/>
                </a:solidFill>
              </a:rPr>
              <a:t> and Tidal Energy </a:t>
            </a:r>
            <a:r>
              <a:rPr lang="fr-FR" sz="1500" i="1" dirty="0" err="1">
                <a:solidFill>
                  <a:srgbClr val="0070C0"/>
                </a:solidFill>
              </a:rPr>
              <a:t>Conference</a:t>
            </a:r>
            <a:r>
              <a:rPr lang="fr-FR" sz="1500" i="1" dirty="0">
                <a:solidFill>
                  <a:srgbClr val="0070C0"/>
                </a:solidFill>
              </a:rPr>
              <a:t>, EWTEC 2021</a:t>
            </a:r>
            <a:r>
              <a:rPr lang="fr-FR" sz="1500" dirty="0">
                <a:solidFill>
                  <a:srgbClr val="0070C0"/>
                </a:solidFill>
              </a:rPr>
              <a:t> (pp. 2182-1). EWTEC.</a:t>
            </a:r>
          </a:p>
          <a:p>
            <a:endParaRPr lang="en-US" sz="1500" dirty="0">
              <a:solidFill>
                <a:srgbClr val="0070C0"/>
              </a:solidFill>
            </a:endParaRPr>
          </a:p>
          <a:p>
            <a:r>
              <a:rPr lang="en-US" sz="1500" dirty="0">
                <a:solidFill>
                  <a:srgbClr val="0070C0"/>
                </a:solidFill>
              </a:rPr>
              <a:t>Ochi, M. K. (1998). </a:t>
            </a:r>
            <a:r>
              <a:rPr lang="en-US" sz="1500" i="1" dirty="0">
                <a:solidFill>
                  <a:srgbClr val="0070C0"/>
                </a:solidFill>
              </a:rPr>
              <a:t>Ocean Waves: The Stochastic Approach</a:t>
            </a:r>
            <a:r>
              <a:rPr lang="en-US" sz="1500" dirty="0">
                <a:solidFill>
                  <a:srgbClr val="0070C0"/>
                </a:solidFill>
              </a:rPr>
              <a:t>. Cambridge: Cambridge University Press. </a:t>
            </a:r>
          </a:p>
          <a:p>
            <a:endParaRPr lang="en-US" sz="1500" dirty="0">
              <a:solidFill>
                <a:srgbClr val="0070C0"/>
              </a:solidFill>
            </a:endParaRPr>
          </a:p>
          <a:p>
            <a:r>
              <a:rPr lang="en-US" sz="1500" dirty="0" err="1">
                <a:solidFill>
                  <a:srgbClr val="0070C0"/>
                </a:solidFill>
              </a:rPr>
              <a:t>Haselsteiner</a:t>
            </a:r>
            <a:r>
              <a:rPr lang="en-US" sz="1500" dirty="0">
                <a:solidFill>
                  <a:srgbClr val="0070C0"/>
                </a:solidFill>
              </a:rPr>
              <a:t>, A. F., Coe, R. G., Manuel, L., Chai, W., </a:t>
            </a:r>
            <a:r>
              <a:rPr lang="en-US" sz="1500" dirty="0" err="1">
                <a:solidFill>
                  <a:srgbClr val="0070C0"/>
                </a:solidFill>
              </a:rPr>
              <a:t>Leira</a:t>
            </a:r>
            <a:r>
              <a:rPr lang="en-US" sz="1500" dirty="0">
                <a:solidFill>
                  <a:srgbClr val="0070C0"/>
                </a:solidFill>
              </a:rPr>
              <a:t>, B., </a:t>
            </a:r>
            <a:r>
              <a:rPr lang="en-US" sz="1500" dirty="0" err="1">
                <a:solidFill>
                  <a:srgbClr val="0070C0"/>
                </a:solidFill>
              </a:rPr>
              <a:t>Clarindo</a:t>
            </a:r>
            <a:r>
              <a:rPr lang="en-US" sz="1500" dirty="0">
                <a:solidFill>
                  <a:srgbClr val="0070C0"/>
                </a:solidFill>
              </a:rPr>
              <a:t>, G., ... &amp; </a:t>
            </a:r>
            <a:r>
              <a:rPr lang="en-US" sz="1500" dirty="0" err="1">
                <a:solidFill>
                  <a:srgbClr val="0070C0"/>
                </a:solidFill>
              </a:rPr>
              <a:t>Huseby</a:t>
            </a:r>
            <a:r>
              <a:rPr lang="en-US" sz="1500" dirty="0">
                <a:solidFill>
                  <a:srgbClr val="0070C0"/>
                </a:solidFill>
              </a:rPr>
              <a:t>, A. B. (2021). A benchmarking exercise for environmental contours. </a:t>
            </a:r>
            <a:r>
              <a:rPr lang="en-US" sz="1500" i="1" dirty="0">
                <a:solidFill>
                  <a:srgbClr val="0070C0"/>
                </a:solidFill>
              </a:rPr>
              <a:t>Ocean Engineering</a:t>
            </a:r>
            <a:r>
              <a:rPr lang="en-US" sz="1500" dirty="0">
                <a:solidFill>
                  <a:srgbClr val="0070C0"/>
                </a:solidFill>
              </a:rPr>
              <a:t>, </a:t>
            </a:r>
            <a:r>
              <a:rPr lang="en-US" sz="1500" i="1" dirty="0">
                <a:solidFill>
                  <a:srgbClr val="0070C0"/>
                </a:solidFill>
              </a:rPr>
              <a:t>236</a:t>
            </a:r>
            <a:r>
              <a:rPr lang="en-US" sz="1500" dirty="0">
                <a:solidFill>
                  <a:srgbClr val="0070C0"/>
                </a:solidFill>
              </a:rPr>
              <a:t>, 109504.</a:t>
            </a:r>
          </a:p>
          <a:p>
            <a:endParaRPr lang="en-US" sz="1500" dirty="0">
              <a:solidFill>
                <a:srgbClr val="0070C0"/>
              </a:solidFill>
            </a:endParaRPr>
          </a:p>
          <a:p>
            <a:r>
              <a:rPr lang="en-US" sz="1600" dirty="0">
                <a:solidFill>
                  <a:srgbClr val="0070C0"/>
                </a:solidFill>
              </a:rPr>
              <a:t>Pierson Jr, W. J., &amp; Moskowitz, L. (1964). A proposed spectral form for fully developed wind seas based on the similarity theory of SA </a:t>
            </a:r>
            <a:r>
              <a:rPr lang="en-US" sz="1600" dirty="0" err="1">
                <a:solidFill>
                  <a:srgbClr val="0070C0"/>
                </a:solidFill>
              </a:rPr>
              <a:t>Kitaigorodskii</a:t>
            </a:r>
            <a:r>
              <a:rPr lang="en-US" sz="1600" dirty="0">
                <a:solidFill>
                  <a:srgbClr val="0070C0"/>
                </a:solidFill>
              </a:rPr>
              <a:t>. </a:t>
            </a:r>
            <a:r>
              <a:rPr lang="en-US" sz="1600" i="1" dirty="0">
                <a:solidFill>
                  <a:srgbClr val="0070C0"/>
                </a:solidFill>
              </a:rPr>
              <a:t>Journal of geophysical research</a:t>
            </a:r>
            <a:r>
              <a:rPr lang="en-US" sz="1600" dirty="0">
                <a:solidFill>
                  <a:srgbClr val="0070C0"/>
                </a:solidFill>
              </a:rPr>
              <a:t>, </a:t>
            </a:r>
            <a:r>
              <a:rPr lang="en-US" sz="1600" i="1" dirty="0">
                <a:solidFill>
                  <a:srgbClr val="0070C0"/>
                </a:solidFill>
              </a:rPr>
              <a:t>69</a:t>
            </a:r>
            <a:r>
              <a:rPr lang="en-US" sz="1600" dirty="0">
                <a:solidFill>
                  <a:srgbClr val="0070C0"/>
                </a:solidFill>
              </a:rPr>
              <a:t>(24), 5181-5190.</a:t>
            </a:r>
            <a:endParaRPr lang="en-US" sz="1500" dirty="0">
              <a:solidFill>
                <a:srgbClr val="0070C0"/>
              </a:solidFill>
            </a:endParaRPr>
          </a:p>
          <a:p>
            <a:br>
              <a:rPr lang="en-US" sz="1700" dirty="0">
                <a:solidFill>
                  <a:srgbClr val="0070C0"/>
                </a:solidFill>
              </a:rPr>
            </a:br>
            <a:r>
              <a:rPr lang="en-US" sz="1700" b="1" u="sng" dirty="0">
                <a:solidFill>
                  <a:srgbClr val="0070C0"/>
                </a:solidFill>
              </a:rPr>
              <a:t>Code des </a:t>
            </a:r>
            <a:r>
              <a:rPr lang="en-US" sz="1700" b="1" u="sng" dirty="0" err="1">
                <a:solidFill>
                  <a:srgbClr val="0070C0"/>
                </a:solidFill>
              </a:rPr>
              <a:t>graphiques</a:t>
            </a:r>
            <a:r>
              <a:rPr lang="en-US" sz="1700" b="1" u="sng" dirty="0">
                <a:solidFill>
                  <a:srgbClr val="0070C0"/>
                </a:solidFill>
              </a:rPr>
              <a:t> de la </a:t>
            </a:r>
            <a:r>
              <a:rPr lang="en-US" sz="1700" b="1" u="sng" dirty="0" err="1">
                <a:solidFill>
                  <a:srgbClr val="0070C0"/>
                </a:solidFill>
              </a:rPr>
              <a:t>présentation</a:t>
            </a:r>
            <a:r>
              <a:rPr lang="en-US" sz="1700" b="1" u="sng" dirty="0">
                <a:solidFill>
                  <a:srgbClr val="0070C0"/>
                </a:solidFill>
              </a:rPr>
              <a:t> </a:t>
            </a:r>
            <a:r>
              <a:rPr lang="en-US" sz="1700" b="1" u="sng" dirty="0" err="1">
                <a:solidFill>
                  <a:srgbClr val="0070C0"/>
                </a:solidFill>
              </a:rPr>
              <a:t>disponibles</a:t>
            </a:r>
            <a:r>
              <a:rPr lang="en-US" sz="1700" b="1" u="sng" dirty="0">
                <a:solidFill>
                  <a:srgbClr val="0070C0"/>
                </a:solidFill>
              </a:rPr>
              <a:t> à </a:t>
            </a:r>
            <a:r>
              <a:rPr lang="en-US" sz="1700" b="1" u="sng" dirty="0" err="1">
                <a:solidFill>
                  <a:srgbClr val="0070C0"/>
                </a:solidFill>
              </a:rPr>
              <a:t>l’adresse</a:t>
            </a:r>
            <a:r>
              <a:rPr lang="en-US" sz="1700" b="1" dirty="0">
                <a:solidFill>
                  <a:srgbClr val="0070C0"/>
                </a:solidFill>
              </a:rPr>
              <a:t> </a:t>
            </a:r>
            <a:r>
              <a:rPr lang="en-US" sz="1700">
                <a:solidFill>
                  <a:srgbClr val="0070C0"/>
                </a:solidFill>
              </a:rPr>
              <a:t>: https://github.com/paalves/pres-RDT-13-03</a:t>
            </a:r>
            <a:endParaRPr lang="en-US" sz="2000" dirty="0"/>
          </a:p>
          <a:p>
            <a:endParaRPr lang="en-US" sz="2800" u="sng" dirty="0">
              <a:solidFill>
                <a:srgbClr val="0070C0"/>
              </a:solidFill>
            </a:endParaRPr>
          </a:p>
          <a:p>
            <a:endParaRPr lang="en-US" sz="2800" u="sng" dirty="0">
              <a:solidFill>
                <a:srgbClr val="0070C0"/>
              </a:solidFill>
            </a:endParaRPr>
          </a:p>
          <a:p>
            <a:endParaRPr lang="fr-FR" sz="2800" u="sng" dirty="0">
              <a:solidFill>
                <a:srgbClr val="0070C0"/>
              </a:solidFill>
            </a:endParaRPr>
          </a:p>
          <a:p>
            <a:endParaRPr lang="fr-FR" sz="2800" u="sng" dirty="0">
              <a:solidFill>
                <a:srgbClr val="0070C0"/>
              </a:solidFill>
            </a:endParaRPr>
          </a:p>
          <a:p>
            <a:endParaRPr lang="fr-FR" sz="2800" u="sng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56275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E1BB8FF7-ED0F-4CAD-A620-FC9D316E996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506587" y="6952869"/>
            <a:ext cx="3370105" cy="258532"/>
          </a:xfrm>
        </p:spPr>
        <p:txBody>
          <a:bodyPr/>
          <a:lstStyle/>
          <a:p>
            <a:r>
              <a:rPr lang="fr-FR" dirty="0"/>
              <a:t>Conditions environnementales extrêmes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920DFA7D-F110-4EF1-9021-B62CC423190C}"/>
              </a:ext>
            </a:extLst>
          </p:cNvPr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r>
              <a:rPr lang="fr-FR" dirty="0"/>
              <a:t>13/03/2025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60AAD3F6-F94F-446F-A736-1092CC5AAB8B}"/>
              </a:ext>
            </a:extLst>
          </p:cNvPr>
          <p:cNvSpPr txBox="1"/>
          <p:nvPr/>
        </p:nvSpPr>
        <p:spPr>
          <a:xfrm>
            <a:off x="608076" y="504306"/>
            <a:ext cx="3076956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500" b="1" u="sng" dirty="0">
                <a:solidFill>
                  <a:srgbClr val="0070C0"/>
                </a:solidFill>
              </a:rPr>
              <a:t>Cadre de travail</a:t>
            </a:r>
            <a:endParaRPr lang="fr-FR" sz="2500" b="1" dirty="0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22497239-20C3-4EEC-833A-F15FA38906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4250" y="978474"/>
            <a:ext cx="2952442" cy="2769857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C3E11498-846E-45E1-B33A-EF06B9F6B799}"/>
              </a:ext>
            </a:extLst>
          </p:cNvPr>
          <p:cNvSpPr txBox="1"/>
          <p:nvPr/>
        </p:nvSpPr>
        <p:spPr>
          <a:xfrm>
            <a:off x="455295" y="1312056"/>
            <a:ext cx="8051292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dirty="0">
                <a:solidFill>
                  <a:srgbClr val="0070C0"/>
                </a:solidFill>
              </a:rPr>
              <a:t>Thèse commencée en nov. 2024 suite à un stage de 6 mois sur ce sujet</a:t>
            </a:r>
          </a:p>
          <a:p>
            <a:endParaRPr lang="fr-FR" dirty="0">
              <a:solidFill>
                <a:srgbClr val="0070C0"/>
              </a:solidFill>
            </a:endParaRPr>
          </a:p>
          <a:p>
            <a:pPr marL="285750" indent="-285750">
              <a:buFontTx/>
              <a:buChar char="-"/>
            </a:pPr>
            <a:r>
              <a:rPr lang="fr-FR" dirty="0">
                <a:solidFill>
                  <a:srgbClr val="0070C0"/>
                </a:solidFill>
              </a:rPr>
              <a:t>Verti-</a:t>
            </a:r>
            <a:r>
              <a:rPr lang="fr-FR" dirty="0" err="1">
                <a:solidFill>
                  <a:srgbClr val="0070C0"/>
                </a:solidFill>
              </a:rPr>
              <a:t>Lab</a:t>
            </a:r>
            <a:r>
              <a:rPr lang="fr-FR" dirty="0">
                <a:solidFill>
                  <a:srgbClr val="0070C0"/>
                </a:solidFill>
              </a:rPr>
              <a:t> (laboratoire commun </a:t>
            </a:r>
            <a:r>
              <a:rPr lang="fr-FR" dirty="0" err="1">
                <a:solidFill>
                  <a:srgbClr val="0070C0"/>
                </a:solidFill>
              </a:rPr>
              <a:t>HydroQuest</a:t>
            </a:r>
            <a:r>
              <a:rPr lang="fr-FR" dirty="0">
                <a:solidFill>
                  <a:srgbClr val="0070C0"/>
                </a:solidFill>
              </a:rPr>
              <a:t> et Ifremer)</a:t>
            </a:r>
          </a:p>
          <a:p>
            <a:endParaRPr lang="fr-FR" dirty="0">
              <a:solidFill>
                <a:srgbClr val="0070C0"/>
              </a:solidFill>
            </a:endParaRPr>
          </a:p>
          <a:p>
            <a:pPr marL="285750" indent="-285750">
              <a:buFontTx/>
              <a:buChar char="-"/>
            </a:pPr>
            <a:r>
              <a:rPr lang="fr-FR" dirty="0" err="1">
                <a:solidFill>
                  <a:srgbClr val="0070C0"/>
                </a:solidFill>
              </a:rPr>
              <a:t>HydroQuest</a:t>
            </a:r>
            <a:r>
              <a:rPr lang="fr-FR" dirty="0">
                <a:solidFill>
                  <a:srgbClr val="0070C0"/>
                </a:solidFill>
              </a:rPr>
              <a:t> : société spécialisée dans l’hydrolien</a:t>
            </a:r>
          </a:p>
          <a:p>
            <a:pPr marL="285750" indent="-285750">
              <a:buFontTx/>
              <a:buChar char="-"/>
            </a:pPr>
            <a:endParaRPr lang="fr-FR" dirty="0">
              <a:solidFill>
                <a:srgbClr val="0070C0"/>
              </a:solidFill>
            </a:endParaRPr>
          </a:p>
          <a:p>
            <a:pPr marL="285750" indent="-285750">
              <a:buFontTx/>
              <a:buChar char="-"/>
            </a:pPr>
            <a:r>
              <a:rPr lang="fr-FR" u="sng" dirty="0">
                <a:solidFill>
                  <a:srgbClr val="0070C0"/>
                </a:solidFill>
                <a:sym typeface="Wingdings" panose="05000000000000000000" pitchFamily="2" charset="2"/>
              </a:rPr>
              <a:t>Objectifs</a:t>
            </a:r>
            <a:r>
              <a:rPr lang="fr-FR" dirty="0">
                <a:solidFill>
                  <a:srgbClr val="0070C0"/>
                </a:solidFill>
                <a:sym typeface="Wingdings" panose="05000000000000000000" pitchFamily="2" charset="2"/>
              </a:rPr>
              <a:t> : comprendre les conditions environnementales extrêmes auxquelles seront exposées les turbines </a:t>
            </a:r>
          </a:p>
          <a:p>
            <a:endParaRPr lang="fr-FR" dirty="0">
              <a:solidFill>
                <a:srgbClr val="0070C0"/>
              </a:solidFill>
              <a:sym typeface="Wingdings" panose="05000000000000000000" pitchFamily="2" charset="2"/>
            </a:endParaRPr>
          </a:p>
          <a:p>
            <a:r>
              <a:rPr lang="fr-FR" dirty="0">
                <a:solidFill>
                  <a:srgbClr val="0070C0"/>
                </a:solidFill>
                <a:sym typeface="Wingdings" panose="05000000000000000000" pitchFamily="2" charset="2"/>
              </a:rPr>
              <a:t> influence sur le « </a:t>
            </a:r>
            <a:r>
              <a:rPr lang="fr-FR" dirty="0" err="1">
                <a:solidFill>
                  <a:srgbClr val="0070C0"/>
                </a:solidFill>
                <a:sym typeface="Wingdings" panose="05000000000000000000" pitchFamily="2" charset="2"/>
              </a:rPr>
              <a:t>load</a:t>
            </a:r>
            <a:r>
              <a:rPr lang="fr-FR" dirty="0">
                <a:solidFill>
                  <a:srgbClr val="0070C0"/>
                </a:solidFill>
                <a:sym typeface="Wingdings" panose="05000000000000000000" pitchFamily="2" charset="2"/>
              </a:rPr>
              <a:t> </a:t>
            </a:r>
            <a:r>
              <a:rPr lang="fr-FR" dirty="0" err="1">
                <a:solidFill>
                  <a:srgbClr val="0070C0"/>
                </a:solidFill>
                <a:sym typeface="Wingdings" panose="05000000000000000000" pitchFamily="2" charset="2"/>
              </a:rPr>
              <a:t>assessment</a:t>
            </a:r>
            <a:r>
              <a:rPr lang="fr-FR" dirty="0">
                <a:solidFill>
                  <a:srgbClr val="0070C0"/>
                </a:solidFill>
                <a:sym typeface="Wingdings" panose="05000000000000000000" pitchFamily="2" charset="2"/>
              </a:rPr>
              <a:t> », l’effort appliqué aux turbines</a:t>
            </a:r>
          </a:p>
          <a:p>
            <a:r>
              <a:rPr lang="fr-FR" dirty="0">
                <a:solidFill>
                  <a:srgbClr val="0070C0"/>
                </a:solidFill>
                <a:sym typeface="Wingdings" panose="05000000000000000000" pitchFamily="2" charset="2"/>
              </a:rPr>
              <a:t> modélisation des hauteurs significatives de vagues et des vitesses orbitales des particules d’eau extrêmes en fonction de l’état de mer</a:t>
            </a:r>
          </a:p>
          <a:p>
            <a:endParaRPr lang="fr-FR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56840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E1BB8FF7-ED0F-4CAD-A620-FC9D316E996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506587" y="6952869"/>
            <a:ext cx="3370105" cy="258532"/>
          </a:xfrm>
        </p:spPr>
        <p:txBody>
          <a:bodyPr/>
          <a:lstStyle/>
          <a:p>
            <a:r>
              <a:rPr lang="fr-FR" dirty="0"/>
              <a:t>Conditions environnementales extrêmes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920DFA7D-F110-4EF1-9021-B62CC423190C}"/>
              </a:ext>
            </a:extLst>
          </p:cNvPr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r>
              <a:rPr lang="fr-FR" dirty="0"/>
              <a:t>13/03/2025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itre 1">
                <a:extLst>
                  <a:ext uri="{FF2B5EF4-FFF2-40B4-BE49-F238E27FC236}">
                    <a16:creationId xmlns:a16="http://schemas.microsoft.com/office/drawing/2014/main" id="{B56312EF-C649-4F24-A332-818C4BAE4A5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940603" y="615434"/>
                <a:ext cx="12071965" cy="3762568"/>
              </a:xfrm>
            </p:spPr>
            <p:txBody>
              <a:bodyPr/>
              <a:lstStyle/>
              <a:p>
                <a:r>
                  <a:rPr lang="fr-FR" sz="2500" u="sng" dirty="0">
                    <a:solidFill>
                      <a:srgbClr val="0070C0"/>
                    </a:solidFill>
                  </a:rPr>
                  <a:t>Base de données </a:t>
                </a:r>
                <a:r>
                  <a:rPr lang="fr-FR" sz="2500" u="sng" dirty="0" err="1">
                    <a:solidFill>
                      <a:srgbClr val="0070C0"/>
                    </a:solidFill>
                  </a:rPr>
                  <a:t>Resourcecode</a:t>
                </a:r>
                <a:br>
                  <a:rPr lang="fr-FR" sz="2000" b="0" dirty="0">
                    <a:solidFill>
                      <a:srgbClr val="0070C0"/>
                    </a:solidFill>
                    <a:sym typeface="Wingdings" panose="05000000000000000000" pitchFamily="2" charset="2"/>
                  </a:rPr>
                </a:br>
                <a:br>
                  <a:rPr lang="fr-FR" sz="2000" b="0" dirty="0">
                    <a:solidFill>
                      <a:srgbClr val="0070C0"/>
                    </a:solidFill>
                    <a:sym typeface="Wingdings" panose="05000000000000000000" pitchFamily="2" charset="2"/>
                  </a:rPr>
                </a:br>
                <a:r>
                  <a:rPr lang="fr-FR" sz="2000" b="0" dirty="0">
                    <a:solidFill>
                      <a:srgbClr val="0070C0"/>
                    </a:solidFill>
                    <a:sym typeface="Wingdings" panose="05000000000000000000" pitchFamily="2" charset="2"/>
                  </a:rPr>
                  <a:t>- Point 158348 – lieu de la concession</a:t>
                </a:r>
                <a:br>
                  <a:rPr lang="fr-FR" sz="2000" b="0" dirty="0">
                    <a:solidFill>
                      <a:srgbClr val="0070C0"/>
                    </a:solidFill>
                    <a:sym typeface="Wingdings" panose="05000000000000000000" pitchFamily="2" charset="2"/>
                  </a:rPr>
                </a:br>
                <a:br>
                  <a:rPr lang="fr-FR" sz="2000" b="0" dirty="0">
                    <a:solidFill>
                      <a:srgbClr val="0070C0"/>
                    </a:solidFill>
                    <a:sym typeface="Wingdings" panose="05000000000000000000" pitchFamily="2" charset="2"/>
                  </a:rPr>
                </a:br>
                <a:r>
                  <a:rPr lang="fr-FR" sz="2000" b="0" dirty="0">
                    <a:solidFill>
                      <a:srgbClr val="0070C0"/>
                    </a:solidFill>
                    <a:sym typeface="Wingdings" panose="05000000000000000000" pitchFamily="2" charset="2"/>
                  </a:rPr>
                  <a:t>- Période 1994-2024</a:t>
                </a:r>
                <a:br>
                  <a:rPr lang="fr-FR" sz="2000" b="0" dirty="0">
                    <a:solidFill>
                      <a:srgbClr val="0070C0"/>
                    </a:solidFill>
                    <a:sym typeface="Wingdings" panose="05000000000000000000" pitchFamily="2" charset="2"/>
                  </a:rPr>
                </a:br>
                <a:br>
                  <a:rPr lang="fr-FR" sz="2000" b="0" dirty="0">
                    <a:solidFill>
                      <a:srgbClr val="0070C0"/>
                    </a:solidFill>
                    <a:sym typeface="Wingdings" panose="05000000000000000000" pitchFamily="2" charset="2"/>
                  </a:rPr>
                </a:br>
                <a:r>
                  <a:rPr lang="fr-FR" sz="2000" b="0" dirty="0">
                    <a:solidFill>
                      <a:srgbClr val="0070C0"/>
                    </a:solidFill>
                    <a:sym typeface="Wingdings" panose="05000000000000000000" pitchFamily="2" charset="2"/>
                  </a:rPr>
                  <a:t>- </a:t>
                </a:r>
                <a14:m>
                  <m:oMath xmlns:m="http://schemas.openxmlformats.org/officeDocument/2006/math">
                    <m:r>
                      <a:rPr lang="fr-FR" sz="2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𝑛</m:t>
                    </m:r>
                  </m:oMath>
                </a14:m>
                <a:r>
                  <a:rPr lang="fr-FR" sz="2000" b="0" dirty="0">
                    <a:solidFill>
                      <a:srgbClr val="0070C0"/>
                    </a:solidFill>
                    <a:sym typeface="Wingdings" panose="05000000000000000000" pitchFamily="2" charset="2"/>
                  </a:rPr>
                  <a:t> = 271 751 observations (résolution horaire)</a:t>
                </a:r>
                <a:br>
                  <a:rPr lang="fr-FR" sz="2000" b="0" dirty="0">
                    <a:solidFill>
                      <a:srgbClr val="0070C0"/>
                    </a:solidFill>
                    <a:sym typeface="Wingdings" panose="05000000000000000000" pitchFamily="2" charset="2"/>
                  </a:rPr>
                </a:br>
                <a:br>
                  <a:rPr lang="fr-FR" sz="2000" b="0" dirty="0">
                    <a:solidFill>
                      <a:srgbClr val="0070C0"/>
                    </a:solidFill>
                    <a:sym typeface="Wingdings" panose="05000000000000000000" pitchFamily="2" charset="2"/>
                  </a:rPr>
                </a:br>
                <a:r>
                  <a:rPr lang="fr-FR" sz="2000" b="0" dirty="0">
                    <a:solidFill>
                      <a:srgbClr val="0070C0"/>
                    </a:solidFill>
                    <a:sym typeface="Wingdings" panose="05000000000000000000" pitchFamily="2" charset="2"/>
                  </a:rPr>
                  <a:t>- Paramètres d’état de mer à partir du modèle spectral de vagues WWIII</a:t>
                </a:r>
                <a:br>
                  <a:rPr lang="fr-FR" sz="2000" b="0" dirty="0">
                    <a:solidFill>
                      <a:srgbClr val="0070C0"/>
                    </a:solidFill>
                    <a:sym typeface="Wingdings" panose="05000000000000000000" pitchFamily="2" charset="2"/>
                  </a:rPr>
                </a:br>
                <a:br>
                  <a:rPr lang="fr-FR" sz="2000" b="0" dirty="0">
                    <a:solidFill>
                      <a:srgbClr val="0070C0"/>
                    </a:solidFill>
                    <a:sym typeface="Wingdings" panose="05000000000000000000" pitchFamily="2" charset="2"/>
                  </a:rPr>
                </a:br>
                <a:r>
                  <a:rPr lang="fr-FR" sz="2000" b="0" dirty="0">
                    <a:solidFill>
                      <a:srgbClr val="0070C0"/>
                    </a:solidFill>
                    <a:sym typeface="Wingdings" panose="05000000000000000000" pitchFamily="2" charset="2"/>
                  </a:rPr>
                  <a:t>- Vitesses et direction de courant calculées à partir des harmoniques de courant de MARS 2D</a:t>
                </a:r>
                <a:br>
                  <a:rPr lang="fr-FR" sz="2000" b="0" dirty="0">
                    <a:solidFill>
                      <a:srgbClr val="0070C0"/>
                    </a:solidFill>
                    <a:sym typeface="Wingdings" panose="05000000000000000000" pitchFamily="2" charset="2"/>
                  </a:rPr>
                </a:br>
                <a:br>
                  <a:rPr lang="fr-FR" sz="2000" b="0" dirty="0">
                    <a:solidFill>
                      <a:srgbClr val="0070C0"/>
                    </a:solidFill>
                    <a:sym typeface="Wingdings" panose="05000000000000000000" pitchFamily="2" charset="2"/>
                  </a:rPr>
                </a:br>
                <a:r>
                  <a:rPr lang="fr-FR" sz="2000" b="0" dirty="0">
                    <a:solidFill>
                      <a:srgbClr val="0070C0"/>
                    </a:solidFill>
                    <a:sym typeface="Wingdings" panose="05000000000000000000" pitchFamily="2" charset="2"/>
                  </a:rPr>
                  <a:t>- Utilisation de la librairie ‘</a:t>
                </a:r>
                <a:r>
                  <a:rPr lang="fr-FR" sz="2000" b="0" dirty="0" err="1">
                    <a:solidFill>
                      <a:srgbClr val="0070C0"/>
                    </a:solidFill>
                    <a:sym typeface="Wingdings" panose="05000000000000000000" pitchFamily="2" charset="2"/>
                  </a:rPr>
                  <a:t>resourcecode</a:t>
                </a:r>
                <a:r>
                  <a:rPr lang="fr-FR" sz="2000" b="0" dirty="0">
                    <a:solidFill>
                      <a:srgbClr val="0070C0"/>
                    </a:solidFill>
                    <a:sym typeface="Wingdings" panose="05000000000000000000" pitchFamily="2" charset="2"/>
                  </a:rPr>
                  <a:t>’ de R</a:t>
                </a:r>
                <a:endParaRPr lang="fr-FR" sz="2000" b="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8" name="Titre 1">
                <a:extLst>
                  <a:ext uri="{FF2B5EF4-FFF2-40B4-BE49-F238E27FC236}">
                    <a16:creationId xmlns:a16="http://schemas.microsoft.com/office/drawing/2014/main" id="{B56312EF-C649-4F24-A332-818C4BAE4A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940603" y="615434"/>
                <a:ext cx="12071965" cy="3762568"/>
              </a:xfrm>
              <a:blipFill>
                <a:blip r:embed="rId2"/>
                <a:stretch>
                  <a:fillRect l="-1565" t="-2431" b="-210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Image 6">
            <a:extLst>
              <a:ext uri="{FF2B5EF4-FFF2-40B4-BE49-F238E27FC236}">
                <a16:creationId xmlns:a16="http://schemas.microsoft.com/office/drawing/2014/main" id="{54027D84-639E-4527-B326-C55C63FC80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6585" y="259732"/>
            <a:ext cx="5191717" cy="2099335"/>
          </a:xfrm>
          <a:prstGeom prst="rect">
            <a:avLst/>
          </a:prstGeom>
        </p:spPr>
      </p:pic>
      <p:sp>
        <p:nvSpPr>
          <p:cNvPr id="9" name="Ellipse 8">
            <a:extLst>
              <a:ext uri="{FF2B5EF4-FFF2-40B4-BE49-F238E27FC236}">
                <a16:creationId xmlns:a16="http://schemas.microsoft.com/office/drawing/2014/main" id="{AD049F3D-FCEC-46DB-A5E3-3A79EB0613AA}"/>
              </a:ext>
            </a:extLst>
          </p:cNvPr>
          <p:cNvSpPr/>
          <p:nvPr/>
        </p:nvSpPr>
        <p:spPr>
          <a:xfrm>
            <a:off x="8828690" y="1061545"/>
            <a:ext cx="283779" cy="24464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323B7307-F059-47B0-873B-1BAF92AD68C6}"/>
              </a:ext>
            </a:extLst>
          </p:cNvPr>
          <p:cNvSpPr txBox="1"/>
          <p:nvPr/>
        </p:nvSpPr>
        <p:spPr>
          <a:xfrm>
            <a:off x="8146411" y="2380429"/>
            <a:ext cx="3070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u="sng" dirty="0">
                <a:solidFill>
                  <a:srgbClr val="0070C0"/>
                </a:solidFill>
              </a:rPr>
              <a:t>Localisation des données </a:t>
            </a:r>
          </a:p>
        </p:txBody>
      </p:sp>
    </p:spTree>
    <p:extLst>
      <p:ext uri="{BB962C8B-B14F-4D97-AF65-F5344CB8AC3E}">
        <p14:creationId xmlns:p14="http://schemas.microsoft.com/office/powerpoint/2010/main" val="23440295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E1BB8FF7-ED0F-4CAD-A620-FC9D316E996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506587" y="6952869"/>
            <a:ext cx="3370105" cy="258532"/>
          </a:xfrm>
        </p:spPr>
        <p:txBody>
          <a:bodyPr/>
          <a:lstStyle/>
          <a:p>
            <a:r>
              <a:rPr lang="fr-FR" dirty="0"/>
              <a:t>Conditions environnementales extrêmes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920DFA7D-F110-4EF1-9021-B62CC423190C}"/>
              </a:ext>
            </a:extLst>
          </p:cNvPr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r>
              <a:rPr lang="fr-FR" dirty="0"/>
              <a:t>13/03/2025</a:t>
            </a: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B56312EF-C649-4F24-A332-818C4BAE4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6261" y="-61690"/>
            <a:ext cx="12071965" cy="438582"/>
          </a:xfrm>
        </p:spPr>
        <p:txBody>
          <a:bodyPr/>
          <a:lstStyle/>
          <a:p>
            <a:r>
              <a:rPr lang="fr-FR" sz="2500" u="sng" dirty="0">
                <a:solidFill>
                  <a:srgbClr val="0070C0"/>
                </a:solidFill>
              </a:rPr>
              <a:t>Spectres de vagues                                                 </a:t>
            </a:r>
            <a:endParaRPr lang="fr-FR" sz="2000" b="0" u="sng" dirty="0">
              <a:solidFill>
                <a:srgbClr val="0070C0"/>
              </a:solidFill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408FEDE7-FADE-4687-8000-6DDCA56722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685" y="457809"/>
            <a:ext cx="4787105" cy="3884393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98DA90FF-1543-4F8F-BD3D-C313F31F6076}"/>
              </a:ext>
            </a:extLst>
          </p:cNvPr>
          <p:cNvSpPr txBox="1"/>
          <p:nvPr/>
        </p:nvSpPr>
        <p:spPr>
          <a:xfrm>
            <a:off x="342118" y="4843893"/>
            <a:ext cx="781229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à"/>
            </a:pPr>
            <a:r>
              <a:rPr lang="fr-FR" dirty="0">
                <a:solidFill>
                  <a:srgbClr val="0070C0"/>
                </a:solidFill>
                <a:sym typeface="Wingdings" panose="05000000000000000000" pitchFamily="2" charset="2"/>
              </a:rPr>
              <a:t>Vagues : principalement ondes de gravité générées par le vent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fr-FR" dirty="0">
                <a:solidFill>
                  <a:srgbClr val="0070C0"/>
                </a:solidFill>
                <a:sym typeface="Wingdings" panose="05000000000000000000" pitchFamily="2" charset="2"/>
              </a:rPr>
              <a:t>Interaction vitesse et direction des vents, courants, houle, etc. : on observe, au même endroit, des vagues de périodes différentes</a:t>
            </a:r>
          </a:p>
          <a:p>
            <a:endParaRPr lang="fr-FR" dirty="0">
              <a:solidFill>
                <a:srgbClr val="0070C0"/>
              </a:solidFill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fr-FR" dirty="0">
                <a:solidFill>
                  <a:srgbClr val="0070C0"/>
                </a:solidFill>
                <a:sym typeface="Wingdings" panose="05000000000000000000" pitchFamily="2" charset="2"/>
              </a:rPr>
              <a:t>Le modèle numérique WAVEWATCH-III s’appuie sur cette représentation </a:t>
            </a:r>
            <a:r>
              <a:rPr lang="fr-FR" b="1" dirty="0">
                <a:solidFill>
                  <a:srgbClr val="0070C0"/>
                </a:solidFill>
                <a:sym typeface="Wingdings" panose="05000000000000000000" pitchFamily="2" charset="2"/>
              </a:rPr>
              <a:t>fréquentielle</a:t>
            </a:r>
            <a:r>
              <a:rPr lang="fr-FR" dirty="0">
                <a:solidFill>
                  <a:srgbClr val="0070C0"/>
                </a:solidFill>
                <a:sym typeface="Wingdings" panose="05000000000000000000" pitchFamily="2" charset="2"/>
              </a:rPr>
              <a:t> pour générer les paramètres d’état de mer utilisés dans la base de données </a:t>
            </a:r>
            <a:r>
              <a:rPr lang="fr-FR" dirty="0" err="1">
                <a:solidFill>
                  <a:srgbClr val="0070C0"/>
                </a:solidFill>
                <a:sym typeface="Wingdings" panose="05000000000000000000" pitchFamily="2" charset="2"/>
              </a:rPr>
              <a:t>Resourcecode</a:t>
            </a:r>
            <a:r>
              <a:rPr lang="fr-FR" dirty="0">
                <a:solidFill>
                  <a:srgbClr val="0070C0"/>
                </a:solidFill>
                <a:sym typeface="Wingdings" panose="05000000000000000000" pitchFamily="2" charset="2"/>
              </a:rPr>
              <a:t>.</a:t>
            </a:r>
          </a:p>
          <a:p>
            <a:endParaRPr lang="fr-FR" dirty="0">
              <a:solidFill>
                <a:srgbClr val="0070C0"/>
              </a:solidFill>
              <a:sym typeface="Wingdings" panose="05000000000000000000" pitchFamily="2" charset="2"/>
            </a:endParaRPr>
          </a:p>
          <a:p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E776AAE1-2C7D-4AF6-8201-449F8EAA8270}"/>
                  </a:ext>
                </a:extLst>
              </p:cNvPr>
              <p:cNvSpPr txBox="1"/>
              <p:nvPr/>
            </p:nvSpPr>
            <p:spPr>
              <a:xfrm flipH="1">
                <a:off x="8762020" y="577285"/>
                <a:ext cx="383258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>
                    <a:solidFill>
                      <a:srgbClr val="0070C0"/>
                    </a:solidFill>
                    <a:sym typeface="Wingdings" panose="05000000000000000000" pitchFamily="2" charset="2"/>
                  </a:rPr>
                  <a:t> Moments du spectre </a:t>
                </a:r>
                <a14:m>
                  <m:oMath xmlns:m="http://schemas.openxmlformats.org/officeDocument/2006/math">
                    <m:r>
                      <a:rPr lang="fr-FR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𝑆</m:t>
                    </m:r>
                    <m:r>
                      <a:rPr lang="fr-FR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(</m:t>
                    </m:r>
                    <m:r>
                      <a:rPr lang="fr-FR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𝑓</m:t>
                    </m:r>
                    <m:r>
                      <a:rPr lang="fr-FR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)</m:t>
                    </m:r>
                  </m:oMath>
                </a14:m>
                <a:r>
                  <a:rPr lang="fr-FR" dirty="0">
                    <a:solidFill>
                      <a:srgbClr val="0070C0"/>
                    </a:solidFill>
                    <a:sym typeface="Wingdings" panose="05000000000000000000" pitchFamily="2" charset="2"/>
                  </a:rPr>
                  <a:t> en fonction de la fréquence </a:t>
                </a:r>
                <a14:m>
                  <m:oMath xmlns:m="http://schemas.openxmlformats.org/officeDocument/2006/math">
                    <m:r>
                      <a:rPr lang="fr-FR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𝑓</m:t>
                    </m:r>
                  </m:oMath>
                </a14:m>
                <a:endParaRPr lang="fr-FR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E776AAE1-2C7D-4AF6-8201-449F8EAA82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8762020" y="577285"/>
                <a:ext cx="3832586" cy="646331"/>
              </a:xfrm>
              <a:prstGeom prst="rect">
                <a:avLst/>
              </a:prstGeom>
              <a:blipFill>
                <a:blip r:embed="rId3"/>
                <a:stretch>
                  <a:fillRect l="-1272" t="-5660" b="-1415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ZoneTexte 19">
                <a:extLst>
                  <a:ext uri="{FF2B5EF4-FFF2-40B4-BE49-F238E27FC236}">
                    <a16:creationId xmlns:a16="http://schemas.microsoft.com/office/drawing/2014/main" id="{A25C4C90-C8C4-4A87-98F2-AAB18FB17D4A}"/>
                  </a:ext>
                </a:extLst>
              </p:cNvPr>
              <p:cNvSpPr txBox="1"/>
              <p:nvPr/>
            </p:nvSpPr>
            <p:spPr>
              <a:xfrm flipH="1">
                <a:off x="8626241" y="1991153"/>
                <a:ext cx="3832586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à"/>
                </a:pPr>
                <a:r>
                  <a:rPr lang="fr-FR" dirty="0">
                    <a:solidFill>
                      <a:srgbClr val="0070C0"/>
                    </a:solidFill>
                    <a:sym typeface="Wingdings" panose="05000000000000000000" pitchFamily="2" charset="2"/>
                  </a:rPr>
                  <a:t>Hauteur significative des vagues « moyenne du tiers des vagues les plus hautes »</a:t>
                </a:r>
              </a:p>
              <a:p>
                <a:pPr marL="285750" indent="-285750">
                  <a:buFont typeface="Wingdings" panose="05000000000000000000" pitchFamily="2" charset="2"/>
                  <a:buChar char="à"/>
                </a:pPr>
                <a:endParaRPr lang="fr-FR" dirty="0">
                  <a:solidFill>
                    <a:srgbClr val="0070C0"/>
                  </a:solidFill>
                  <a:sym typeface="Wingdings" panose="05000000000000000000" pitchFamily="2" charset="2"/>
                </a:endParaRPr>
              </a:p>
              <a:p>
                <a:br>
                  <a:rPr lang="fr-FR" dirty="0">
                    <a:solidFill>
                      <a:srgbClr val="0070C0"/>
                    </a:solidFill>
                    <a:sym typeface="Wingdings" panose="05000000000000000000" pitchFamily="2" charset="2"/>
                  </a:rPr>
                </a:br>
                <a:endParaRPr lang="fr-FR" dirty="0">
                  <a:solidFill>
                    <a:srgbClr val="0070C0"/>
                  </a:solidFill>
                  <a:sym typeface="Wingdings" panose="05000000000000000000" pitchFamily="2" charset="2"/>
                </a:endParaRPr>
              </a:p>
              <a:p>
                <a:pPr marL="285750" indent="-285750">
                  <a:buFont typeface="Wingdings" panose="05000000000000000000" pitchFamily="2" charset="2"/>
                  <a:buChar char="à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fr-FR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fr-FR" dirty="0">
                    <a:solidFill>
                      <a:srgbClr val="0070C0"/>
                    </a:solidFill>
                  </a:rPr>
                  <a:t> s’interprète comme l’énergie totale des vagues. </a:t>
                </a:r>
              </a:p>
            </p:txBody>
          </p:sp>
        </mc:Choice>
        <mc:Fallback xmlns="">
          <p:sp>
            <p:nvSpPr>
              <p:cNvPr id="20" name="ZoneTexte 19">
                <a:extLst>
                  <a:ext uri="{FF2B5EF4-FFF2-40B4-BE49-F238E27FC236}">
                    <a16:creationId xmlns:a16="http://schemas.microsoft.com/office/drawing/2014/main" id="{A25C4C90-C8C4-4A87-98F2-AAB18FB17D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8626241" y="1991153"/>
                <a:ext cx="3832586" cy="2308324"/>
              </a:xfrm>
              <a:prstGeom prst="rect">
                <a:avLst/>
              </a:prstGeom>
              <a:blipFill>
                <a:blip r:embed="rId4"/>
                <a:stretch>
                  <a:fillRect l="-954" t="-1587" r="-1113" b="-343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ZoneTexte 23">
            <a:extLst>
              <a:ext uri="{FF2B5EF4-FFF2-40B4-BE49-F238E27FC236}">
                <a16:creationId xmlns:a16="http://schemas.microsoft.com/office/drawing/2014/main" id="{244336B7-9E27-4DB1-AB17-478412099DB8}"/>
              </a:ext>
            </a:extLst>
          </p:cNvPr>
          <p:cNvSpPr txBox="1"/>
          <p:nvPr/>
        </p:nvSpPr>
        <p:spPr>
          <a:xfrm>
            <a:off x="231958" y="4311992"/>
            <a:ext cx="85730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>
                <a:solidFill>
                  <a:srgbClr val="0070C0"/>
                </a:solidFill>
              </a:rPr>
              <a:t>Spectre de vagues selon différentes valeurs de vitesse de vent</a:t>
            </a:r>
            <a:br>
              <a:rPr lang="fr-FR" u="sng" dirty="0">
                <a:solidFill>
                  <a:srgbClr val="0070C0"/>
                </a:solidFill>
              </a:rPr>
            </a:br>
            <a:r>
              <a:rPr lang="fr-FR" dirty="0">
                <a:solidFill>
                  <a:srgbClr val="0070C0"/>
                </a:solidFill>
              </a:rPr>
              <a:t> [</a:t>
            </a:r>
            <a:r>
              <a:rPr lang="fr-FR" dirty="0" err="1">
                <a:solidFill>
                  <a:srgbClr val="0070C0"/>
                </a:solidFill>
              </a:rPr>
              <a:t>Moskowitz</a:t>
            </a:r>
            <a:r>
              <a:rPr lang="fr-FR" dirty="0">
                <a:solidFill>
                  <a:srgbClr val="0070C0"/>
                </a:solidFill>
              </a:rPr>
              <a:t>, 1964]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ZoneTexte 24">
                <a:extLst>
                  <a:ext uri="{FF2B5EF4-FFF2-40B4-BE49-F238E27FC236}">
                    <a16:creationId xmlns:a16="http://schemas.microsoft.com/office/drawing/2014/main" id="{F694775A-C3F8-42D7-866C-5EA2682F0726}"/>
                  </a:ext>
                </a:extLst>
              </p:cNvPr>
              <p:cNvSpPr txBox="1"/>
              <p:nvPr/>
            </p:nvSpPr>
            <p:spPr>
              <a:xfrm flipH="1">
                <a:off x="8762020" y="4498465"/>
                <a:ext cx="3832586" cy="9447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>
                    <a:solidFill>
                      <a:srgbClr val="0070C0"/>
                    </a:solidFill>
                    <a:sym typeface="Wingdings" panose="05000000000000000000" pitchFamily="2" charset="2"/>
                  </a:rPr>
                  <a:t> Période des vagues à la fréquence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𝑓</m:t>
                        </m:r>
                      </m:e>
                      <m:sub>
                        <m:r>
                          <a:rPr lang="fr-FR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fr-FR" dirty="0">
                    <a:solidFill>
                      <a:srgbClr val="0070C0"/>
                    </a:solidFill>
                    <a:sym typeface="Wingdings" panose="05000000000000000000" pitchFamily="2" charset="2"/>
                  </a:rPr>
                  <a:t> contenant le pic d’énergie</a:t>
                </a:r>
                <a:endParaRPr lang="fr-FR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5" name="ZoneTexte 24">
                <a:extLst>
                  <a:ext uri="{FF2B5EF4-FFF2-40B4-BE49-F238E27FC236}">
                    <a16:creationId xmlns:a16="http://schemas.microsoft.com/office/drawing/2014/main" id="{F694775A-C3F8-42D7-866C-5EA2682F07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8762020" y="4498465"/>
                <a:ext cx="3832586" cy="944746"/>
              </a:xfrm>
              <a:prstGeom prst="rect">
                <a:avLst/>
              </a:prstGeom>
              <a:blipFill>
                <a:blip r:embed="rId5"/>
                <a:stretch>
                  <a:fillRect l="-1272" t="-3871" b="-967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ZoneTexte 29">
                <a:extLst>
                  <a:ext uri="{FF2B5EF4-FFF2-40B4-BE49-F238E27FC236}">
                    <a16:creationId xmlns:a16="http://schemas.microsoft.com/office/drawing/2014/main" id="{45CC6F2D-5E08-40D2-BAD5-9A96391DD893}"/>
                  </a:ext>
                </a:extLst>
              </p:cNvPr>
              <p:cNvSpPr txBox="1"/>
              <p:nvPr/>
            </p:nvSpPr>
            <p:spPr>
              <a:xfrm>
                <a:off x="9448846" y="1260599"/>
                <a:ext cx="2053704" cy="5993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fr-FR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trlPr>
                            <a:rPr lang="fr-FR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fr-FR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fr-FR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fr-FR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fr-FR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  <m:r>
                            <a:rPr lang="fr-FR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  <m:d>
                            <m:dPr>
                              <m:ctrlPr>
                                <a:rPr lang="fr-FR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d>
                          <m:r>
                            <a:rPr lang="fr-FR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𝑑𝑓</m:t>
                          </m:r>
                        </m:e>
                      </m:nary>
                    </m:oMath>
                  </m:oMathPara>
                </a14:m>
                <a:endParaRPr lang="fr-FR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0" name="ZoneTexte 29">
                <a:extLst>
                  <a:ext uri="{FF2B5EF4-FFF2-40B4-BE49-F238E27FC236}">
                    <a16:creationId xmlns:a16="http://schemas.microsoft.com/office/drawing/2014/main" id="{45CC6F2D-5E08-40D2-BAD5-9A96391DD8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8846" y="1260599"/>
                <a:ext cx="2053704" cy="599331"/>
              </a:xfrm>
              <a:prstGeom prst="rect">
                <a:avLst/>
              </a:prstGeom>
              <a:blipFill>
                <a:blip r:embed="rId6"/>
                <a:stretch>
                  <a:fillRect b="-102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ZoneTexte 30">
                <a:extLst>
                  <a:ext uri="{FF2B5EF4-FFF2-40B4-BE49-F238E27FC236}">
                    <a16:creationId xmlns:a16="http://schemas.microsoft.com/office/drawing/2014/main" id="{38D4D82F-4670-48DA-943D-08F4195847BE}"/>
                  </a:ext>
                </a:extLst>
              </p:cNvPr>
              <p:cNvSpPr txBox="1"/>
              <p:nvPr/>
            </p:nvSpPr>
            <p:spPr>
              <a:xfrm>
                <a:off x="9834359" y="3145315"/>
                <a:ext cx="1196160" cy="2780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fr-FR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=4</m:t>
                      </m:r>
                      <m:rad>
                        <m:radPr>
                          <m:degHide m:val="on"/>
                          <m:ctrlPr>
                            <a:rPr lang="fr-FR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fr-FR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fr-FR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rad>
                    </m:oMath>
                  </m:oMathPara>
                </a14:m>
                <a:endParaRPr lang="fr-FR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1" name="ZoneTexte 30">
                <a:extLst>
                  <a:ext uri="{FF2B5EF4-FFF2-40B4-BE49-F238E27FC236}">
                    <a16:creationId xmlns:a16="http://schemas.microsoft.com/office/drawing/2014/main" id="{38D4D82F-4670-48DA-943D-08F4195847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4359" y="3145315"/>
                <a:ext cx="1196160" cy="278025"/>
              </a:xfrm>
              <a:prstGeom prst="rect">
                <a:avLst/>
              </a:prstGeom>
              <a:blipFill>
                <a:blip r:embed="rId7"/>
                <a:stretch>
                  <a:fillRect l="-3571" r="-1531" b="-1521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ZoneTexte 31">
                <a:extLst>
                  <a:ext uri="{FF2B5EF4-FFF2-40B4-BE49-F238E27FC236}">
                    <a16:creationId xmlns:a16="http://schemas.microsoft.com/office/drawing/2014/main" id="{C61DEC55-D0E5-4A31-A29E-C3D48A0ED0F2}"/>
                  </a:ext>
                </a:extLst>
              </p:cNvPr>
              <p:cNvSpPr txBox="1"/>
              <p:nvPr/>
            </p:nvSpPr>
            <p:spPr>
              <a:xfrm>
                <a:off x="10055968" y="5135090"/>
                <a:ext cx="839461" cy="597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fr-FR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fr-FR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fr-FR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fr-FR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fr-FR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2" name="ZoneTexte 31">
                <a:extLst>
                  <a:ext uri="{FF2B5EF4-FFF2-40B4-BE49-F238E27FC236}">
                    <a16:creationId xmlns:a16="http://schemas.microsoft.com/office/drawing/2014/main" id="{C61DEC55-D0E5-4A31-A29E-C3D48A0ED0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5968" y="5135090"/>
                <a:ext cx="839461" cy="59766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ZoneTexte 36">
                <a:extLst>
                  <a:ext uri="{FF2B5EF4-FFF2-40B4-BE49-F238E27FC236}">
                    <a16:creationId xmlns:a16="http://schemas.microsoft.com/office/drawing/2014/main" id="{368FBE43-8193-4FD3-B96D-D4D127CFE9F7}"/>
                  </a:ext>
                </a:extLst>
              </p:cNvPr>
              <p:cNvSpPr txBox="1"/>
              <p:nvPr/>
            </p:nvSpPr>
            <p:spPr>
              <a:xfrm>
                <a:off x="8626127" y="5752997"/>
                <a:ext cx="4813648" cy="9661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dirty="0">
                    <a:solidFill>
                      <a:srgbClr val="0070C0"/>
                    </a:solidFill>
                    <a:sym typeface="Wingdings" panose="05000000000000000000" pitchFamily="2" charset="2"/>
                  </a:rPr>
                  <a:t> De façon analogue, on peut définir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𝐷</m:t>
                        </m:r>
                      </m:e>
                      <m:sub>
                        <m:r>
                          <a:rPr lang="fr-FR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fr-FR" dirty="0">
                    <a:solidFill>
                      <a:srgbClr val="0070C0"/>
                    </a:solidFill>
                  </a:rPr>
                  <a:t> la</a:t>
                </a:r>
                <a:br>
                  <a:rPr lang="fr-FR" dirty="0">
                    <a:solidFill>
                      <a:srgbClr val="0070C0"/>
                    </a:solidFill>
                  </a:rPr>
                </a:br>
                <a:r>
                  <a:rPr lang="fr-FR" dirty="0">
                    <a:solidFill>
                      <a:srgbClr val="0070C0"/>
                    </a:solidFill>
                  </a:rPr>
                  <a:t>direction moyenne d’où proviennent les vagues 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fr-FR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𝑓</m:t>
                        </m:r>
                      </m:e>
                      <m:sub>
                        <m:r>
                          <a:rPr lang="fr-FR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𝑝</m:t>
                        </m:r>
                      </m:sub>
                    </m:sSub>
                  </m:oMath>
                </a14:m>
                <a:endParaRPr lang="fr-FR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7" name="ZoneTexte 36">
                <a:extLst>
                  <a:ext uri="{FF2B5EF4-FFF2-40B4-BE49-F238E27FC236}">
                    <a16:creationId xmlns:a16="http://schemas.microsoft.com/office/drawing/2014/main" id="{368FBE43-8193-4FD3-B96D-D4D127CFE9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26127" y="5752997"/>
                <a:ext cx="4813648" cy="966162"/>
              </a:xfrm>
              <a:prstGeom prst="rect">
                <a:avLst/>
              </a:prstGeom>
              <a:blipFill>
                <a:blip r:embed="rId9"/>
                <a:stretch>
                  <a:fillRect l="-1013" t="-3797" b="-696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itre 1">
            <a:extLst>
              <a:ext uri="{FF2B5EF4-FFF2-40B4-BE49-F238E27FC236}">
                <a16:creationId xmlns:a16="http://schemas.microsoft.com/office/drawing/2014/main" id="{750F2FBE-538F-498B-A8EE-AA3D3E1248A2}"/>
              </a:ext>
            </a:extLst>
          </p:cNvPr>
          <p:cNvSpPr txBox="1">
            <a:spLocks/>
          </p:cNvSpPr>
          <p:nvPr/>
        </p:nvSpPr>
        <p:spPr>
          <a:xfrm>
            <a:off x="8805006" y="57101"/>
            <a:ext cx="3939558" cy="438582"/>
          </a:xfrm>
          <a:prstGeom prst="rect">
            <a:avLst/>
          </a:prstGeom>
        </p:spPr>
        <p:txBody>
          <a:bodyPr wrap="square" lIns="0" rIns="0">
            <a:spAutoFit/>
          </a:bodyPr>
          <a:lstStyle>
            <a:lvl1pPr algn="l" defTabSz="100794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500" u="sng" dirty="0">
                <a:solidFill>
                  <a:srgbClr val="0070C0"/>
                </a:solidFill>
              </a:rPr>
              <a:t>Paramètres d’état de mer</a:t>
            </a:r>
            <a:endParaRPr lang="fr-FR" sz="2000" b="0" u="sng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96210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A33A147-8019-80B3-827A-DCA48D930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0287" y="1941568"/>
            <a:ext cx="9640084" cy="1477328"/>
          </a:xfrm>
        </p:spPr>
        <p:txBody>
          <a:bodyPr/>
          <a:lstStyle/>
          <a:p>
            <a:r>
              <a:rPr lang="fr-FR" dirty="0"/>
              <a:t>Description des paramètres d’état de mer (1994-2024)</a:t>
            </a:r>
            <a:br>
              <a:rPr lang="fr-FR" dirty="0"/>
            </a:br>
            <a:endParaRPr lang="fr-FR" sz="2000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76BF71C-6E1B-17FA-BE6B-229D4189C09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02.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E1EEBF7A-ECC1-F6D3-FB25-F9AEA080F5D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517096" y="7023845"/>
            <a:ext cx="2972071" cy="259854"/>
          </a:xfrm>
        </p:spPr>
        <p:txBody>
          <a:bodyPr/>
          <a:lstStyle/>
          <a:p>
            <a:r>
              <a:rPr lang="fr-FR" dirty="0"/>
              <a:t>RDT 13/03</a:t>
            </a:r>
          </a:p>
        </p:txBody>
      </p:sp>
    </p:spTree>
    <p:extLst>
      <p:ext uri="{BB962C8B-B14F-4D97-AF65-F5344CB8AC3E}">
        <p14:creationId xmlns:p14="http://schemas.microsoft.com/office/powerpoint/2010/main" val="4274037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re 1">
                <a:extLst>
                  <a:ext uri="{FF2B5EF4-FFF2-40B4-BE49-F238E27FC236}">
                    <a16:creationId xmlns:a16="http://schemas.microsoft.com/office/drawing/2014/main" id="{24344A72-C1FC-485B-8437-14EB784329F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951113" y="113347"/>
                <a:ext cx="12071965" cy="646331"/>
              </a:xfrm>
            </p:spPr>
            <p:txBody>
              <a:bodyPr/>
              <a:lstStyle/>
              <a:p>
                <a:r>
                  <a:rPr lang="fr-FR" sz="2500" dirty="0">
                    <a:solidFill>
                      <a:srgbClr val="0070C0"/>
                    </a:solidFill>
                  </a:rPr>
                  <a:t>Distribution des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fr-FR" sz="2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fr-FR" sz="28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dirty="0">
                    <a:solidFill>
                      <a:srgbClr val="0070C0"/>
                    </a:solidFill>
                  </a:rPr>
                  <a:t>		               </a:t>
                </a:r>
                <a:r>
                  <a:rPr lang="fr-FR" sz="2500" dirty="0">
                    <a:solidFill>
                      <a:srgbClr val="0070C0"/>
                    </a:solidFill>
                  </a:rPr>
                  <a:t>Distribution des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800" b="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800" b="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fr-FR" sz="2800" b="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fr-FR" sz="2500" dirty="0">
                    <a:solidFill>
                      <a:srgbClr val="0070C0"/>
                    </a:solidFill>
                  </a:rPr>
                  <a:t> &gt; 4 (~ 1% des </a:t>
                </a:r>
                <a:r>
                  <a:rPr lang="fr-FR" sz="2500" dirty="0" err="1">
                    <a:solidFill>
                      <a:srgbClr val="0070C0"/>
                    </a:solidFill>
                  </a:rPr>
                  <a:t>obs</a:t>
                </a:r>
                <a:r>
                  <a:rPr lang="fr-FR" sz="2500" dirty="0">
                    <a:solidFill>
                      <a:srgbClr val="0070C0"/>
                    </a:solidFill>
                  </a:rPr>
                  <a:t>)  </a:t>
                </a:r>
              </a:p>
            </p:txBody>
          </p:sp>
        </mc:Choice>
        <mc:Fallback xmlns="">
          <p:sp>
            <p:nvSpPr>
              <p:cNvPr id="2" name="Titre 1">
                <a:extLst>
                  <a:ext uri="{FF2B5EF4-FFF2-40B4-BE49-F238E27FC236}">
                    <a16:creationId xmlns:a16="http://schemas.microsoft.com/office/drawing/2014/main" id="{24344A72-C1FC-485B-8437-14EB784329F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951113" y="113347"/>
                <a:ext cx="12071965" cy="646331"/>
              </a:xfrm>
              <a:blipFill>
                <a:blip r:embed="rId2"/>
                <a:stretch>
                  <a:fillRect l="-1566" r="-1717" b="-1509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E1BB8FF7-ED0F-4CAD-A620-FC9D316E996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517096" y="7023845"/>
            <a:ext cx="3370105" cy="258532"/>
          </a:xfrm>
        </p:spPr>
        <p:txBody>
          <a:bodyPr/>
          <a:lstStyle/>
          <a:p>
            <a:r>
              <a:rPr lang="fr-FR" dirty="0"/>
              <a:t>Conditions environnementales extrêmes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920DFA7D-F110-4EF1-9021-B62CC423190C}"/>
              </a:ext>
            </a:extLst>
          </p:cNvPr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r>
              <a:rPr lang="fr-FR" dirty="0"/>
              <a:t>13/03/2025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ZoneTexte 14">
                <a:extLst>
                  <a:ext uri="{FF2B5EF4-FFF2-40B4-BE49-F238E27FC236}">
                    <a16:creationId xmlns:a16="http://schemas.microsoft.com/office/drawing/2014/main" id="{7CABAC8A-2243-40CB-BB8F-6CBBCF50E94A}"/>
                  </a:ext>
                </a:extLst>
              </p:cNvPr>
              <p:cNvSpPr txBox="1"/>
              <p:nvPr/>
            </p:nvSpPr>
            <p:spPr>
              <a:xfrm>
                <a:off x="1468821" y="5754863"/>
                <a:ext cx="6721364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sz="1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fr-FR" sz="1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fr-FR" sz="18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dirty="0">
                    <a:solidFill>
                      <a:srgbClr val="0070C0"/>
                    </a:solidFill>
                  </a:rPr>
                  <a:t>moyenne : 1,28 m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sz="1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fr-FR" sz="1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fr-FR" sz="18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dirty="0">
                    <a:solidFill>
                      <a:srgbClr val="0070C0"/>
                    </a:solidFill>
                  </a:rPr>
                  <a:t>médiane : 1,07 m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fr-FR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fr-FR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dirty="0">
                    <a:solidFill>
                      <a:srgbClr val="0070C0"/>
                    </a:solidFill>
                  </a:rPr>
                  <a:t>max : 7,59 m</a:t>
                </a:r>
              </a:p>
            </p:txBody>
          </p:sp>
        </mc:Choice>
        <mc:Fallback xmlns="">
          <p:sp>
            <p:nvSpPr>
              <p:cNvPr id="15" name="ZoneTexte 14">
                <a:extLst>
                  <a:ext uri="{FF2B5EF4-FFF2-40B4-BE49-F238E27FC236}">
                    <a16:creationId xmlns:a16="http://schemas.microsoft.com/office/drawing/2014/main" id="{7CABAC8A-2243-40CB-BB8F-6CBBCF50E9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8821" y="5754863"/>
                <a:ext cx="6721364" cy="923330"/>
              </a:xfrm>
              <a:prstGeom prst="rect">
                <a:avLst/>
              </a:prstGeom>
              <a:blipFill>
                <a:blip r:embed="rId3"/>
                <a:stretch>
                  <a:fillRect t="-3289" b="-921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age 3">
            <a:extLst>
              <a:ext uri="{FF2B5EF4-FFF2-40B4-BE49-F238E27FC236}">
                <a16:creationId xmlns:a16="http://schemas.microsoft.com/office/drawing/2014/main" id="{B78B2838-710F-4758-82A6-080464CF74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181" y="759678"/>
            <a:ext cx="6186833" cy="4930567"/>
          </a:xfrm>
          <a:prstGeom prst="rect">
            <a:avLst/>
          </a:prstGeom>
        </p:spPr>
      </p:pic>
      <p:sp>
        <p:nvSpPr>
          <p:cNvPr id="23" name="Ellipse 22">
            <a:extLst>
              <a:ext uri="{FF2B5EF4-FFF2-40B4-BE49-F238E27FC236}">
                <a16:creationId xmlns:a16="http://schemas.microsoft.com/office/drawing/2014/main" id="{99BC7D4B-A9B5-4771-8610-F9584228CA47}"/>
              </a:ext>
            </a:extLst>
          </p:cNvPr>
          <p:cNvSpPr/>
          <p:nvPr/>
        </p:nvSpPr>
        <p:spPr>
          <a:xfrm>
            <a:off x="3478925" y="4783222"/>
            <a:ext cx="2764220" cy="652390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E7B2AEE2-047D-46A9-98AD-A0BB05D729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1859" y="766359"/>
            <a:ext cx="6545587" cy="5238825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19F143EC-6127-4B9C-9015-BE5DCC092BBF}"/>
              </a:ext>
            </a:extLst>
          </p:cNvPr>
          <p:cNvSpPr/>
          <p:nvPr/>
        </p:nvSpPr>
        <p:spPr>
          <a:xfrm>
            <a:off x="6601859" y="766360"/>
            <a:ext cx="6593667" cy="5303442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5" name="Connecteur droit avec flèche 24">
            <a:extLst>
              <a:ext uri="{FF2B5EF4-FFF2-40B4-BE49-F238E27FC236}">
                <a16:creationId xmlns:a16="http://schemas.microsoft.com/office/drawing/2014/main" id="{044E225F-A500-48A7-98A1-8AA5FA53EC00}"/>
              </a:ext>
            </a:extLst>
          </p:cNvPr>
          <p:cNvCxnSpPr>
            <a:cxnSpLocks/>
            <a:endCxn id="23" idx="7"/>
          </p:cNvCxnSpPr>
          <p:nvPr/>
        </p:nvCxnSpPr>
        <p:spPr>
          <a:xfrm flipH="1">
            <a:off x="5838334" y="4373880"/>
            <a:ext cx="763525" cy="50488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2845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re 1">
                <a:extLst>
                  <a:ext uri="{FF2B5EF4-FFF2-40B4-BE49-F238E27FC236}">
                    <a16:creationId xmlns:a16="http://schemas.microsoft.com/office/drawing/2014/main" id="{24344A72-C1FC-485B-8437-14EB784329F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585003" y="556694"/>
                <a:ext cx="12753172" cy="588238"/>
              </a:xfrm>
            </p:spPr>
            <p:txBody>
              <a:bodyPr/>
              <a:lstStyle/>
              <a:p>
                <a:r>
                  <a:rPr lang="fr-FR" sz="3000" dirty="0">
                    <a:solidFill>
                      <a:srgbClr val="0070C0"/>
                    </a:solidFill>
                  </a:rPr>
                  <a:t>Distribution de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fr-FR" sz="30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sz="30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30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𝑯</m:t>
                            </m:r>
                          </m:e>
                          <m:sub>
                            <m:r>
                              <a:rPr lang="fr-FR" sz="30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𝒔</m:t>
                            </m:r>
                          </m:sub>
                        </m:sSub>
                        <m:r>
                          <a:rPr lang="fr-FR" sz="30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fr-FR" sz="30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30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𝑻</m:t>
                            </m:r>
                          </m:e>
                          <m:sub>
                            <m:r>
                              <a:rPr lang="fr-FR" sz="30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𝒑</m:t>
                            </m:r>
                          </m:sub>
                        </m:sSub>
                      </m:e>
                    </m:d>
                  </m:oMath>
                </a14:m>
                <a:r>
                  <a:rPr lang="fr-FR" sz="3000" dirty="0">
                    <a:solidFill>
                      <a:srgbClr val="0070C0"/>
                    </a:solidFill>
                  </a:rPr>
                  <a:t>                             Provenance des vagues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30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30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  <m:sub>
                        <m:r>
                          <a:rPr lang="fr-FR" sz="3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𝒑</m:t>
                        </m:r>
                      </m:sub>
                    </m:sSub>
                  </m:oMath>
                </a14:m>
                <a:endParaRPr lang="fr-FR" sz="30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" name="Titre 1">
                <a:extLst>
                  <a:ext uri="{FF2B5EF4-FFF2-40B4-BE49-F238E27FC236}">
                    <a16:creationId xmlns:a16="http://schemas.microsoft.com/office/drawing/2014/main" id="{24344A72-C1FC-485B-8437-14EB784329F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585003" y="556694"/>
                <a:ext cx="12753172" cy="588238"/>
              </a:xfrm>
              <a:blipFill>
                <a:blip r:embed="rId2"/>
                <a:stretch>
                  <a:fillRect l="-1864" t="-16495" b="-2164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E1BB8FF7-ED0F-4CAD-A620-FC9D316E996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517096" y="7023845"/>
            <a:ext cx="3370105" cy="258532"/>
          </a:xfrm>
        </p:spPr>
        <p:txBody>
          <a:bodyPr/>
          <a:lstStyle/>
          <a:p>
            <a:r>
              <a:rPr lang="fr-FR" dirty="0"/>
              <a:t>Conditions environnementales extrêmes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920DFA7D-F110-4EF1-9021-B62CC423190C}"/>
              </a:ext>
            </a:extLst>
          </p:cNvPr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r>
              <a:rPr lang="fr-FR" dirty="0"/>
              <a:t>13/03/2025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065341DC-2A46-49D9-8B11-51718F4F57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516" y="1322156"/>
            <a:ext cx="6285881" cy="4915362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9A818BBE-403E-477C-A945-3BECD9546A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9886" y="1376589"/>
            <a:ext cx="6510619" cy="5034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751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4344A72-C1FC-485B-8437-14EB784329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903" y="60110"/>
            <a:ext cx="12071965" cy="507831"/>
          </a:xfrm>
        </p:spPr>
        <p:txBody>
          <a:bodyPr/>
          <a:lstStyle/>
          <a:p>
            <a:r>
              <a:rPr lang="fr-FR" sz="3000" dirty="0">
                <a:solidFill>
                  <a:srgbClr val="0070C0"/>
                </a:solidFill>
              </a:rPr>
              <a:t>			Distribution de la vitesse du courant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E1BB8FF7-ED0F-4CAD-A620-FC9D316E996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517096" y="7023845"/>
            <a:ext cx="3370105" cy="258532"/>
          </a:xfrm>
        </p:spPr>
        <p:txBody>
          <a:bodyPr/>
          <a:lstStyle/>
          <a:p>
            <a:r>
              <a:rPr lang="fr-FR" dirty="0"/>
              <a:t>Conditions environnementales extrêmes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920DFA7D-F110-4EF1-9021-B62CC423190C}"/>
              </a:ext>
            </a:extLst>
          </p:cNvPr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r>
              <a:rPr lang="fr-FR" dirty="0"/>
              <a:t>13/03/2025</a:t>
            </a:r>
          </a:p>
        </p:txBody>
      </p:sp>
      <p:pic>
        <p:nvPicPr>
          <p:cNvPr id="14" name="Espace réservé pour une image  13">
            <a:extLst>
              <a:ext uri="{FF2B5EF4-FFF2-40B4-BE49-F238E27FC236}">
                <a16:creationId xmlns:a16="http://schemas.microsoft.com/office/drawing/2014/main" id="{860AB184-267A-41E6-B03D-DC55C1B254F7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3" r="3193"/>
          <a:stretch>
            <a:fillRect/>
          </a:stretch>
        </p:blipFill>
        <p:spPr>
          <a:xfrm>
            <a:off x="3431457" y="6401194"/>
            <a:ext cx="884903" cy="1034114"/>
          </a:xfr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DEAF31F6-508F-4742-AC3E-28398EAC8D0A}"/>
              </a:ext>
            </a:extLst>
          </p:cNvPr>
          <p:cNvSpPr txBox="1"/>
          <p:nvPr/>
        </p:nvSpPr>
        <p:spPr>
          <a:xfrm>
            <a:off x="5242231" y="6299100"/>
            <a:ext cx="41305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0070C0"/>
                </a:solidFill>
              </a:rPr>
              <a:t>Courant moyen : 2,07 m/s</a:t>
            </a:r>
          </a:p>
          <a:p>
            <a:r>
              <a:rPr lang="fr-FR" dirty="0">
                <a:solidFill>
                  <a:srgbClr val="0070C0"/>
                </a:solidFill>
              </a:rPr>
              <a:t>Courant max : 4,77 m/s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35D33961-EB64-40BA-87AE-8448CB3121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2334" y="548677"/>
            <a:ext cx="7452494" cy="5750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445291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IFREME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32C8"/>
      </a:accent1>
      <a:accent2>
        <a:srgbClr val="0064FF"/>
      </a:accent2>
      <a:accent3>
        <a:srgbClr val="FFEB32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3656</TotalTime>
  <Words>1840</Words>
  <Application>Microsoft Office PowerPoint</Application>
  <PresentationFormat>Personnalisé</PresentationFormat>
  <Paragraphs>246</Paragraphs>
  <Slides>24</Slides>
  <Notes>4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24</vt:i4>
      </vt:variant>
    </vt:vector>
  </HeadingPairs>
  <TitlesOfParts>
    <vt:vector size="29" baseType="lpstr">
      <vt:lpstr>Arial</vt:lpstr>
      <vt:lpstr>Calibri</vt:lpstr>
      <vt:lpstr>Cambria Math</vt:lpstr>
      <vt:lpstr>Wingdings</vt:lpstr>
      <vt:lpstr>Thème Office</vt:lpstr>
      <vt:lpstr>Présentation PowerPoint</vt:lpstr>
      <vt:lpstr>Données </vt:lpstr>
      <vt:lpstr>Présentation PowerPoint</vt:lpstr>
      <vt:lpstr>Base de données Resourcecode  - Point 158348 – lieu de la concession  - Période 1994-2024  - n = 271 751 observations (résolution horaire)  - Paramètres d’état de mer à partir du modèle spectral de vagues WWIII  - Vitesses et direction de courant calculées à partir des harmoniques de courant de MARS 2D  - Utilisation de la librairie ‘resourcecode’ de R</vt:lpstr>
      <vt:lpstr>Spectres de vagues                                                 </vt:lpstr>
      <vt:lpstr>Description des paramètres d’état de mer (1994-2024) </vt:lpstr>
      <vt:lpstr>Distribution des H_s                   Distribution des H_s &gt; 4 (~ 1% des obs)  </vt:lpstr>
      <vt:lpstr>Distribution de (H_s, T_p )                             Provenance des vagues D_p</vt:lpstr>
      <vt:lpstr>   Distribution de la vitesse du courant</vt:lpstr>
      <vt:lpstr>Modélisation quantile </vt:lpstr>
      <vt:lpstr>Présentation PowerPoint</vt:lpstr>
      <vt:lpstr>Modélisation des H_s extrêmes (1994-2024)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Intégration de l’information des covariables</vt:lpstr>
      <vt:lpstr>Présentation PowerPoint</vt:lpstr>
      <vt:lpstr>Perspectives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Jean-Christophe MOREAU</dc:creator>
  <cp:lastModifiedBy>Paul-Adrien ALVES</cp:lastModifiedBy>
  <cp:revision>235</cp:revision>
  <dcterms:created xsi:type="dcterms:W3CDTF">2023-09-26T09:22:57Z</dcterms:created>
  <dcterms:modified xsi:type="dcterms:W3CDTF">2025-03-12T13:24:23Z</dcterms:modified>
</cp:coreProperties>
</file>